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4"/>
    <p:sldMasterId id="2147483648" r:id="rId5"/>
  </p:sldMasterIdLst>
  <p:notesMasterIdLst>
    <p:notesMasterId r:id="rId100"/>
  </p:notesMasterIdLst>
  <p:handoutMasterIdLst>
    <p:handoutMasterId r:id="rId101"/>
  </p:handoutMasterIdLst>
  <p:sldIdLst>
    <p:sldId id="338" r:id="rId6"/>
    <p:sldId id="790" r:id="rId7"/>
    <p:sldId id="704" r:id="rId8"/>
    <p:sldId id="781" r:id="rId9"/>
    <p:sldId id="332" r:id="rId10"/>
    <p:sldId id="356" r:id="rId11"/>
    <p:sldId id="353" r:id="rId12"/>
    <p:sldId id="336" r:id="rId13"/>
    <p:sldId id="782" r:id="rId14"/>
    <p:sldId id="482" r:id="rId15"/>
    <p:sldId id="705" r:id="rId16"/>
    <p:sldId id="706" r:id="rId17"/>
    <p:sldId id="707" r:id="rId18"/>
    <p:sldId id="708" r:id="rId19"/>
    <p:sldId id="709" r:id="rId20"/>
    <p:sldId id="710" r:id="rId21"/>
    <p:sldId id="711" r:id="rId22"/>
    <p:sldId id="715" r:id="rId23"/>
    <p:sldId id="712" r:id="rId24"/>
    <p:sldId id="492" r:id="rId25"/>
    <p:sldId id="517" r:id="rId26"/>
    <p:sldId id="494" r:id="rId27"/>
    <p:sldId id="716" r:id="rId28"/>
    <p:sldId id="717" r:id="rId29"/>
    <p:sldId id="718" r:id="rId30"/>
    <p:sldId id="719" r:id="rId31"/>
    <p:sldId id="720" r:id="rId32"/>
    <p:sldId id="721" r:id="rId33"/>
    <p:sldId id="722" r:id="rId34"/>
    <p:sldId id="723" r:id="rId35"/>
    <p:sldId id="724" r:id="rId36"/>
    <p:sldId id="725" r:id="rId37"/>
    <p:sldId id="726" r:id="rId38"/>
    <p:sldId id="727" r:id="rId39"/>
    <p:sldId id="728" r:id="rId40"/>
    <p:sldId id="729" r:id="rId41"/>
    <p:sldId id="730" r:id="rId42"/>
    <p:sldId id="731" r:id="rId43"/>
    <p:sldId id="732" r:id="rId44"/>
    <p:sldId id="733" r:id="rId45"/>
    <p:sldId id="734" r:id="rId46"/>
    <p:sldId id="735" r:id="rId47"/>
    <p:sldId id="787" r:id="rId48"/>
    <p:sldId id="736" r:id="rId49"/>
    <p:sldId id="737" r:id="rId50"/>
    <p:sldId id="738" r:id="rId51"/>
    <p:sldId id="780" r:id="rId52"/>
    <p:sldId id="504" r:id="rId53"/>
    <p:sldId id="775" r:id="rId54"/>
    <p:sldId id="779" r:id="rId55"/>
    <p:sldId id="785" r:id="rId56"/>
    <p:sldId id="358" r:id="rId57"/>
    <p:sldId id="507" r:id="rId58"/>
    <p:sldId id="739" r:id="rId59"/>
    <p:sldId id="740" r:id="rId60"/>
    <p:sldId id="741" r:id="rId61"/>
    <p:sldId id="742"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 id="758" r:id="rId76"/>
    <p:sldId id="759" r:id="rId77"/>
    <p:sldId id="760" r:id="rId78"/>
    <p:sldId id="761" r:id="rId79"/>
    <p:sldId id="762" r:id="rId80"/>
    <p:sldId id="763" r:id="rId81"/>
    <p:sldId id="764" r:id="rId82"/>
    <p:sldId id="765" r:id="rId83"/>
    <p:sldId id="766" r:id="rId84"/>
    <p:sldId id="767" r:id="rId85"/>
    <p:sldId id="768" r:id="rId86"/>
    <p:sldId id="769" r:id="rId87"/>
    <p:sldId id="770" r:id="rId88"/>
    <p:sldId id="771" r:id="rId89"/>
    <p:sldId id="772" r:id="rId90"/>
    <p:sldId id="773" r:id="rId91"/>
    <p:sldId id="774" r:id="rId92"/>
    <p:sldId id="791" r:id="rId93"/>
    <p:sldId id="777" r:id="rId94"/>
    <p:sldId id="345" r:id="rId95"/>
    <p:sldId id="786" r:id="rId96"/>
    <p:sldId id="792" r:id="rId97"/>
    <p:sldId id="347" r:id="rId98"/>
    <p:sldId id="342" r:id="rId9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1D706-A93B-AA3F-A2C1-4CFEE4490E0F}" name="Jaclyn Cantu" initials="JC" userId="S::jacantu@texasagriculture.gov::0f3ce763-9fa5-4c41-a516-31dee6b39595" providerId="AD"/>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EBEB"/>
    <a:srgbClr val="EF4B25"/>
    <a:srgbClr val="E76618"/>
    <a:srgbClr val="721F5D"/>
    <a:srgbClr val="404040"/>
    <a:srgbClr val="595959"/>
    <a:srgbClr val="7030A0"/>
    <a:srgbClr val="036A38"/>
    <a:srgbClr val="8A2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2AE91-44DD-4F4A-8571-F84D3C92F2D4}" v="1" dt="2023-08-07T14:44:45.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38" autoAdjust="0"/>
  </p:normalViewPr>
  <p:slideViewPr>
    <p:cSldViewPr snapToGrid="0">
      <p:cViewPr varScale="1">
        <p:scale>
          <a:sx n="66" d="100"/>
          <a:sy n="66" d="100"/>
        </p:scale>
        <p:origin x="1386"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atin typeface="Arial" panose="020B0604020202020204" pitchFamily="34" charset="0"/>
              </a:rPr>
              <a:t>RA106 WBSCM Reports Part II</a:t>
            </a: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11/7/2023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id-ID"/>
              <a:t>RA106 WBSCM Reports Part II</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07/11/2023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dirty="0"/>
          </a:p>
        </p:txBody>
      </p:sp>
      <p:sp>
        <p:nvSpPr>
          <p:cNvPr id="5" name="Footer Placeholder 4">
            <a:extLst>
              <a:ext uri="{FF2B5EF4-FFF2-40B4-BE49-F238E27FC236}">
                <a16:creationId xmlns:a16="http://schemas.microsoft.com/office/drawing/2014/main" id="{AB5C9D95-1A32-196D-07FC-4E25B6B7F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9813314-44D8-4229-84EC-AAC07986A9BE}"/>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Arial" panose="020B0604020202020204" pitchFamily="34" charset="0"/>
              </a:rPr>
              <a:t>To access the Requisition Status Report, follow the next set of steps on each slide.</a:t>
            </a:r>
            <a:r>
              <a:rPr lang="en-US" sz="1800" b="1" i="0" dirty="0">
                <a:solidFill>
                  <a:srgbClr val="444444"/>
                </a:solidFill>
                <a:effectLst/>
                <a:latin typeface="Arial" panose="020B0604020202020204" pitchFamily="34" charset="0"/>
              </a:rPr>
              <a:t>​</a:t>
            </a:r>
            <a:br>
              <a:rPr lang="en-US" sz="1800" b="1" i="0" dirty="0">
                <a:solidFill>
                  <a:srgbClr val="444444"/>
                </a:solidFill>
                <a:effectLst/>
                <a:latin typeface="Arial" panose="020B0604020202020204" pitchFamily="34" charset="0"/>
              </a:rPr>
            </a:br>
            <a:r>
              <a:rPr lang="en-US" sz="1800" b="1" i="0" dirty="0">
                <a:solidFill>
                  <a:srgbClr val="444444"/>
                </a:solidFill>
                <a:effectLst/>
                <a:latin typeface="Arial" panose="020B0604020202020204" pitchFamily="34" charset="0"/>
              </a:rPr>
              <a:t>​</a:t>
            </a:r>
            <a:endParaRPr lang="en-US" b="1"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Arial" panose="020B0604020202020204" pitchFamily="34" charset="0"/>
              </a:rPr>
              <a:t>RAs would run this report to view the status and relevant information for each item requested</a:t>
            </a:r>
          </a:p>
          <a:p>
            <a:pPr algn="l" rtl="0" fontAlgn="base"/>
            <a:r>
              <a:rPr lang="en-US" sz="1800" b="1" i="0" dirty="0">
                <a:solidFill>
                  <a:srgbClr val="444444"/>
                </a:solidFill>
                <a:effectLst/>
                <a:latin typeface="Arial" panose="020B0604020202020204" pitchFamily="34" charset="0"/>
              </a:rPr>
              <a:t>​</a:t>
            </a:r>
            <a:endParaRPr lang="en-US" b="1"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Arial" panose="020B0604020202020204" pitchFamily="34" charset="0"/>
              </a:rPr>
              <a:t>More detailed information will be provided on report view slides.</a:t>
            </a:r>
            <a:endParaRPr lang="en-US" b="1" i="0" dirty="0">
              <a:solidFill>
                <a:srgbClr val="444444"/>
              </a:solidFill>
              <a:effectLst/>
              <a:latin typeface="Calibri" panose="020F0502020204030204" pitchFamily="34" charset="0"/>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10</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92399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69411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14113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148348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TRAINER NOTE:</a:t>
            </a:r>
            <a:br>
              <a:rPr lang="en-US" b="1" dirty="0">
                <a:cs typeface="Arial"/>
              </a:rPr>
            </a:br>
            <a:r>
              <a:rPr lang="en-US" b="1" dirty="0">
                <a:cs typeface="Arial"/>
              </a:rPr>
              <a:t>Staged data also available in NTRN for School Year 2023-2024. May use 2023-2024 date range if desired</a:t>
            </a:r>
          </a:p>
          <a:p>
            <a:r>
              <a:rPr lang="en-US" b="1" dirty="0">
                <a:cs typeface="Arial"/>
              </a:rPr>
              <a:t>No staged data exists for future School/Program Years yet.</a:t>
            </a: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23700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15</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0606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16</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40484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17</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50025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18</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68597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19</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67122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RA106 WBSCM Reports Part II</a:t>
            </a:r>
          </a:p>
        </p:txBody>
      </p:sp>
    </p:spTree>
    <p:extLst>
      <p:ext uri="{BB962C8B-B14F-4D97-AF65-F5344CB8AC3E}">
        <p14:creationId xmlns:p14="http://schemas.microsoft.com/office/powerpoint/2010/main" val="386504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The next slides will review the information located in each column of the Excel Report.</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20</a:t>
            </a:fld>
            <a:endParaRPr lang="id-ID"/>
          </a:p>
        </p:txBody>
      </p:sp>
      <p:sp>
        <p:nvSpPr>
          <p:cNvPr id="5" name="Footer Placeholder 4">
            <a:extLst>
              <a:ext uri="{FF2B5EF4-FFF2-40B4-BE49-F238E27FC236}">
                <a16:creationId xmlns:a16="http://schemas.microsoft.com/office/drawing/2014/main" id="{AA85630D-8A92-0983-1293-DF5FEC663EA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FECFEB0-9F38-FDC5-B3F7-D7E0A498CDFA}"/>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008041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The next slides will review the information located in each column of the Excel Report.</a:t>
            </a:r>
          </a:p>
        </p:txBody>
      </p:sp>
      <p:sp>
        <p:nvSpPr>
          <p:cNvPr id="4" name="Slide Number Placeholder 3"/>
          <p:cNvSpPr>
            <a:spLocks noGrp="1"/>
          </p:cNvSpPr>
          <p:nvPr>
            <p:ph type="sldNum" sz="quarter" idx="5"/>
          </p:nvPr>
        </p:nvSpPr>
        <p:spPr/>
        <p:txBody>
          <a:bodyPr/>
          <a:lstStyle/>
          <a:p>
            <a:fld id="{7CA3AE7D-D00C-4FD1-BFA5-ACC68E164876}" type="slidenum">
              <a:rPr lang="id-ID" smtClean="0"/>
              <a:pPr/>
              <a:t>21</a:t>
            </a:fld>
            <a:endParaRPr lang="id-ID"/>
          </a:p>
        </p:txBody>
      </p:sp>
      <p:sp>
        <p:nvSpPr>
          <p:cNvPr id="5" name="Footer Placeholder 4">
            <a:extLst>
              <a:ext uri="{FF2B5EF4-FFF2-40B4-BE49-F238E27FC236}">
                <a16:creationId xmlns:a16="http://schemas.microsoft.com/office/drawing/2014/main" id="{1F41C032-22AE-775C-8DA9-A1255E96373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94DCC76-3B84-1FFF-8482-F1066578E238}"/>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4580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22</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127290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23</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779078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24</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12108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Note: SDA=State Distributing Agency; in Texas, TDA is the State Distributing Agency</a:t>
            </a:r>
          </a:p>
        </p:txBody>
      </p:sp>
      <p:sp>
        <p:nvSpPr>
          <p:cNvPr id="4" name="Slide Number Placeholder 3"/>
          <p:cNvSpPr>
            <a:spLocks noGrp="1"/>
          </p:cNvSpPr>
          <p:nvPr>
            <p:ph type="sldNum" sz="quarter" idx="5"/>
          </p:nvPr>
        </p:nvSpPr>
        <p:spPr/>
        <p:txBody>
          <a:bodyPr/>
          <a:lstStyle/>
          <a:p>
            <a:fld id="{7CA3AE7D-D00C-4FD1-BFA5-ACC68E164876}" type="slidenum">
              <a:rPr lang="id-ID" smtClean="0"/>
              <a:pPr/>
              <a:t>25</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19920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26</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83137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This column will show RA name in the Live Environment</a:t>
            </a:r>
          </a:p>
        </p:txBody>
      </p:sp>
      <p:sp>
        <p:nvSpPr>
          <p:cNvPr id="4" name="Slide Number Placeholder 3"/>
          <p:cNvSpPr>
            <a:spLocks noGrp="1"/>
          </p:cNvSpPr>
          <p:nvPr>
            <p:ph type="sldNum" sz="quarter" idx="5"/>
          </p:nvPr>
        </p:nvSpPr>
        <p:spPr/>
        <p:txBody>
          <a:bodyPr/>
          <a:lstStyle/>
          <a:p>
            <a:fld id="{7CA3AE7D-D00C-4FD1-BFA5-ACC68E164876}" type="slidenum">
              <a:rPr lang="id-ID" smtClean="0"/>
              <a:pPr/>
              <a:t>27</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68629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28</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439380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29</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15944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Review information on slide with RAs</a:t>
            </a:r>
          </a:p>
        </p:txBody>
      </p:sp>
      <p:sp>
        <p:nvSpPr>
          <p:cNvPr id="4" name="Slide Number Placeholder 3"/>
          <p:cNvSpPr>
            <a:spLocks noGrp="1"/>
          </p:cNvSpPr>
          <p:nvPr>
            <p:ph type="sldNum" sz="quarter" idx="5"/>
          </p:nvPr>
        </p:nvSpPr>
        <p:spPr/>
        <p:txBody>
          <a:bodyPr/>
          <a:lstStyle/>
          <a:p>
            <a:fld id="{7CA3AE7D-D00C-4FD1-BFA5-ACC68E164876}" type="slidenum">
              <a:rPr lang="id-ID" smtClean="0"/>
              <a:pPr/>
              <a:t>3</a:t>
            </a:fld>
            <a:endParaRPr lang="id-ID"/>
          </a:p>
        </p:txBody>
      </p:sp>
      <p:sp>
        <p:nvSpPr>
          <p:cNvPr id="5" name="Footer Placeholder 4">
            <a:extLst>
              <a:ext uri="{FF2B5EF4-FFF2-40B4-BE49-F238E27FC236}">
                <a16:creationId xmlns:a16="http://schemas.microsoft.com/office/drawing/2014/main" id="{DE672A76-9C03-9A31-8832-7338647FC6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A7DFE6E-938E-043E-3E44-4F0256CDEDE5}"/>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01131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This column will show actual names of Ship-To organizations in Live Environment</a:t>
            </a:r>
          </a:p>
        </p:txBody>
      </p:sp>
      <p:sp>
        <p:nvSpPr>
          <p:cNvPr id="4" name="Slide Number Placeholder 3"/>
          <p:cNvSpPr>
            <a:spLocks noGrp="1"/>
          </p:cNvSpPr>
          <p:nvPr>
            <p:ph type="sldNum" sz="quarter" idx="5"/>
          </p:nvPr>
        </p:nvSpPr>
        <p:spPr/>
        <p:txBody>
          <a:bodyPr/>
          <a:lstStyle/>
          <a:p>
            <a:fld id="{7CA3AE7D-D00C-4FD1-BFA5-ACC68E164876}" type="slidenum">
              <a:rPr lang="id-ID" smtClean="0"/>
              <a:pPr/>
              <a:t>30</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985742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31</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64175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32</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578204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33</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747150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This is the date RAs selected materials be delivered to either the warehouse or processor they selected in each request.</a:t>
            </a:r>
          </a:p>
          <a:p>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34</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52471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35</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89479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36</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940014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37</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829665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38</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942135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39</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91087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3AE7D-D00C-4FD1-BFA5-ACC68E164876}" type="slidenum">
              <a:rPr lang="id-ID" smtClean="0"/>
              <a:pPr/>
              <a:t>4</a:t>
            </a:fld>
            <a:endParaRPr lang="id-ID"/>
          </a:p>
        </p:txBody>
      </p:sp>
      <p:sp>
        <p:nvSpPr>
          <p:cNvPr id="5" name="Footer Placeholder 4">
            <a:extLst>
              <a:ext uri="{FF2B5EF4-FFF2-40B4-BE49-F238E27FC236}">
                <a16:creationId xmlns:a16="http://schemas.microsoft.com/office/drawing/2014/main" id="{584D2A2B-48B9-CA3F-340D-F1DA959CCBA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880ABEB-6900-A800-0801-904792AFC7E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801012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cs typeface="Arial"/>
              </a:rPr>
              <a:t>Blank cells indicate no Sales Order has been created for that line item/request yet.</a:t>
            </a:r>
            <a:endParaRPr lang="en-US" b="1"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40</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338008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0s indicate no sales order has been created for that line item/request yet</a:t>
            </a:r>
          </a:p>
        </p:txBody>
      </p:sp>
      <p:sp>
        <p:nvSpPr>
          <p:cNvPr id="4" name="Slide Number Placeholder 3"/>
          <p:cNvSpPr>
            <a:spLocks noGrp="1"/>
          </p:cNvSpPr>
          <p:nvPr>
            <p:ph type="sldNum" sz="quarter" idx="5"/>
          </p:nvPr>
        </p:nvSpPr>
        <p:spPr/>
        <p:txBody>
          <a:bodyPr/>
          <a:lstStyle/>
          <a:p>
            <a:fld id="{7CA3AE7D-D00C-4FD1-BFA5-ACC68E164876}" type="slidenum">
              <a:rPr lang="id-ID" smtClean="0"/>
              <a:pPr/>
              <a:t>41</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605190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cs typeface="Arial"/>
              </a:rPr>
              <a:t>Blank cells indicate Order has been purchased for that line item/request yet.</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42</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236267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43</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353339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cs typeface="Arial"/>
              </a:rPr>
              <a:t>Blank cells indicate no purchase order has been created for that line item/request yet.</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44</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389422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Arial"/>
              </a:rPr>
              <a:t>0s indicate no purchase order has been created for that line item/request yet</a:t>
            </a: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45</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901640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Review information on slide with RA</a:t>
            </a:r>
          </a:p>
        </p:txBody>
      </p:sp>
      <p:sp>
        <p:nvSpPr>
          <p:cNvPr id="4" name="Slide Number Placeholder 3"/>
          <p:cNvSpPr>
            <a:spLocks noGrp="1"/>
          </p:cNvSpPr>
          <p:nvPr>
            <p:ph type="sldNum" sz="quarter" idx="5"/>
          </p:nvPr>
        </p:nvSpPr>
        <p:spPr/>
        <p:txBody>
          <a:bodyPr/>
          <a:lstStyle/>
          <a:p>
            <a:fld id="{7CA3AE7D-D00C-4FD1-BFA5-ACC68E164876}" type="slidenum">
              <a:rPr lang="id-ID" smtClean="0"/>
              <a:pPr/>
              <a:t>46</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769643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Review information on slide with RA</a:t>
            </a:r>
          </a:p>
        </p:txBody>
      </p:sp>
      <p:sp>
        <p:nvSpPr>
          <p:cNvPr id="4" name="Slide Number Placeholder 3"/>
          <p:cNvSpPr>
            <a:spLocks noGrp="1"/>
          </p:cNvSpPr>
          <p:nvPr>
            <p:ph type="sldNum" sz="quarter" idx="5"/>
          </p:nvPr>
        </p:nvSpPr>
        <p:spPr/>
        <p:txBody>
          <a:bodyPr/>
          <a:lstStyle/>
          <a:p>
            <a:fld id="{7CA3AE7D-D00C-4FD1-BFA5-ACC68E164876}" type="slidenum">
              <a:rPr lang="id-ID" smtClean="0"/>
              <a:pPr/>
              <a:t>47</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419149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3AE7D-D00C-4FD1-BFA5-ACC68E164876}" type="slidenum">
              <a:rPr lang="id-ID" smtClean="0"/>
              <a:pPr/>
              <a:t>48</a:t>
            </a:fld>
            <a:endParaRPr lang="id-ID"/>
          </a:p>
        </p:txBody>
      </p:sp>
      <p:sp>
        <p:nvSpPr>
          <p:cNvPr id="5" name="Footer Placeholder 4">
            <a:extLst>
              <a:ext uri="{FF2B5EF4-FFF2-40B4-BE49-F238E27FC236}">
                <a16:creationId xmlns:a16="http://schemas.microsoft.com/office/drawing/2014/main" id="{89F630C2-2F6B-95D0-E56D-5635DA49E62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2A35D67-C761-92E1-8AE5-2917BAF927B9}"/>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71406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p>
        </p:txBody>
      </p:sp>
      <p:sp>
        <p:nvSpPr>
          <p:cNvPr id="4" name="Header Placeholder 3"/>
          <p:cNvSpPr>
            <a:spLocks noGrp="1"/>
          </p:cNvSpPr>
          <p:nvPr>
            <p:ph type="hdr" sz="quarter"/>
          </p:nvPr>
        </p:nvSpPr>
        <p:spPr/>
        <p:txBody>
          <a:bodyPr/>
          <a:lstStyle/>
          <a:p>
            <a:r>
              <a:rPr lang="id-ID"/>
              <a:t>RA106 WBSCM Reports Part II</a:t>
            </a:r>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49</a:t>
            </a:fld>
            <a:endParaRPr lang="id-ID"/>
          </a:p>
        </p:txBody>
      </p:sp>
    </p:spTree>
    <p:extLst>
      <p:ext uri="{BB962C8B-B14F-4D97-AF65-F5344CB8AC3E}">
        <p14:creationId xmlns:p14="http://schemas.microsoft.com/office/powerpoint/2010/main" val="219824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3AE7D-D00C-4FD1-BFA5-ACC68E164876}" type="slidenum">
              <a:rPr lang="id-ID" smtClean="0"/>
              <a:t>5</a:t>
            </a:fld>
            <a:endParaRPr lang="id-ID"/>
          </a:p>
        </p:txBody>
      </p:sp>
      <p:sp>
        <p:nvSpPr>
          <p:cNvPr id="5" name="Footer Placeholder 4">
            <a:extLst>
              <a:ext uri="{FF2B5EF4-FFF2-40B4-BE49-F238E27FC236}">
                <a16:creationId xmlns:a16="http://schemas.microsoft.com/office/drawing/2014/main" id="{F57AA262-4EA5-7FB1-EF48-4B3EAF625CD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0CF5E24-7A61-5F03-D052-1096D560F1D0}"/>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917769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Summary of Commodities received will no longer be found in TXUNPS</a:t>
            </a:r>
          </a:p>
          <a:p>
            <a:r>
              <a:rPr lang="en-US" b="1" dirty="0">
                <a:cs typeface="Arial"/>
              </a:rPr>
              <a:t>RAs will use warehouse tracking system for this information</a:t>
            </a:r>
          </a:p>
        </p:txBody>
      </p:sp>
      <p:sp>
        <p:nvSpPr>
          <p:cNvPr id="4" name="Slide Number Placeholder 3"/>
          <p:cNvSpPr>
            <a:spLocks noGrp="1"/>
          </p:cNvSpPr>
          <p:nvPr>
            <p:ph type="sldNum" sz="quarter" idx="5"/>
          </p:nvPr>
        </p:nvSpPr>
        <p:spPr/>
        <p:txBody>
          <a:bodyPr/>
          <a:lstStyle/>
          <a:p>
            <a:fld id="{7CA3AE7D-D00C-4FD1-BFA5-ACC68E164876}" type="slidenum">
              <a:rPr lang="id-ID" smtClean="0"/>
              <a:pPr/>
              <a:t>50</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867192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Summary of Commodities by Storage Type will no longer be found in TXUNPS</a:t>
            </a:r>
          </a:p>
          <a:p>
            <a:r>
              <a:rPr lang="en-US" b="1" dirty="0">
                <a:cs typeface="Arial"/>
              </a:rPr>
              <a:t>RAs will use warehouse tracking system for this information</a:t>
            </a: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689087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latin typeface="Arial"/>
                <a:cs typeface="Arial"/>
              </a:rPr>
              <a:t>Highlight the difference between training environment vs. Production URLs. </a:t>
            </a:r>
            <a:endParaRPr lang="en-US" b="1" dirty="0">
              <a:cs typeface="Arial" panose="020B0604020202020204" pitchFamily="34" charset="0"/>
            </a:endParaRPr>
          </a:p>
          <a:p>
            <a:pPr marL="171450" indent="-171450">
              <a:buFont typeface="Arial"/>
              <a:buChar char="•"/>
            </a:pPr>
            <a:r>
              <a:rPr lang="en-US" b="1" dirty="0">
                <a:latin typeface="Arial"/>
                <a:cs typeface="Arial"/>
              </a:rPr>
              <a:t>Production environment does not have the "</a:t>
            </a:r>
            <a:r>
              <a:rPr lang="en-US" b="1" dirty="0" err="1">
                <a:latin typeface="Arial"/>
                <a:cs typeface="Arial"/>
              </a:rPr>
              <a:t>ntrn</a:t>
            </a:r>
            <a:r>
              <a:rPr lang="en-US" b="1" dirty="0">
                <a:latin typeface="Arial"/>
                <a:cs typeface="Arial"/>
              </a:rPr>
              <a:t>" component in the web address.  </a:t>
            </a:r>
            <a:endParaRPr lang="en-US" b="1" dirty="0">
              <a:cs typeface="Arial"/>
            </a:endParaRPr>
          </a:p>
          <a:p>
            <a:pPr marL="171450" indent="-171450">
              <a:buFont typeface="Arial"/>
              <a:buChar char="•"/>
            </a:pPr>
            <a:r>
              <a:rPr lang="en-US" b="1" dirty="0">
                <a:latin typeface="Arial"/>
                <a:cs typeface="Arial"/>
              </a:rPr>
              <a:t>Logins previously provided via to RAs for training environment </a:t>
            </a:r>
          </a:p>
          <a:p>
            <a:pPr marL="171450" indent="-171450">
              <a:buFont typeface="Arial"/>
              <a:buChar char="•"/>
            </a:pPr>
            <a:r>
              <a:rPr lang="en-US" b="1" dirty="0">
                <a:latin typeface="Arial"/>
                <a:cs typeface="Arial"/>
              </a:rPr>
              <a:t>Log in to training environment will be different from login to username for live system which occurs after all required training is complete.</a:t>
            </a:r>
          </a:p>
          <a:p>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A3AE7D-D00C-4FD1-BFA5-ACC68E164876}" type="slidenum">
              <a:rPr kumimoji="0" lang="id-ID"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8516DF93-2558-FE73-895E-2DDD42CB569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TDA USDA Foods</a:t>
            </a:r>
          </a:p>
        </p:txBody>
      </p:sp>
      <p:sp>
        <p:nvSpPr>
          <p:cNvPr id="6" name="Header Placeholder 5">
            <a:extLst>
              <a:ext uri="{FF2B5EF4-FFF2-40B4-BE49-F238E27FC236}">
                <a16:creationId xmlns:a16="http://schemas.microsoft.com/office/drawing/2014/main" id="{B498DC6C-B4DA-9285-49F5-61FF7194A97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RA101 WBSCM Getting Started Part II</a:t>
            </a:r>
            <a:endParaRPr kumimoji="0" lang="id-ID"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5288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Arial" panose="020B0604020202020204" pitchFamily="34" charset="0"/>
              </a:rPr>
              <a:t>To access the Value of Commodities Received RA Report, follow the next set of steps on each slide.</a:t>
            </a:r>
            <a:r>
              <a:rPr lang="en-US" sz="1200" b="1" i="0" dirty="0">
                <a:solidFill>
                  <a:srgbClr val="444444"/>
                </a:solidFill>
                <a:effectLst/>
                <a:latin typeface="Arial" panose="020B0604020202020204" pitchFamily="34" charset="0"/>
              </a:rPr>
              <a:t>​</a:t>
            </a:r>
            <a:br>
              <a:rPr lang="en-US" sz="1200" b="1" i="0" dirty="0">
                <a:solidFill>
                  <a:srgbClr val="444444"/>
                </a:solidFill>
                <a:effectLst/>
                <a:latin typeface="Arial" panose="020B0604020202020204" pitchFamily="34" charset="0"/>
              </a:rPr>
            </a:br>
            <a:r>
              <a:rPr lang="en-US" sz="1200" b="1" i="0" dirty="0">
                <a:solidFill>
                  <a:srgbClr val="444444"/>
                </a:solidFill>
                <a:effectLst/>
                <a:latin typeface="Arial" panose="020B0604020202020204" pitchFamily="34" charset="0"/>
              </a:rPr>
              <a:t>​</a:t>
            </a:r>
            <a:endParaRPr lang="en-US" b="1"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Arial" panose="020B0604020202020204" pitchFamily="34" charset="0"/>
              </a:rPr>
              <a:t>RAs would run this report to review the value of commodities received.</a:t>
            </a:r>
          </a:p>
          <a:p>
            <a:pPr algn="l" rtl="0" fontAlgn="base"/>
            <a:r>
              <a:rPr lang="en-US" sz="1200" b="1" i="0" dirty="0">
                <a:solidFill>
                  <a:srgbClr val="444444"/>
                </a:solidFill>
                <a:effectLst/>
                <a:latin typeface="Arial" panose="020B0604020202020204" pitchFamily="34" charset="0"/>
              </a:rPr>
              <a:t>​</a:t>
            </a:r>
            <a:endParaRPr lang="en-US" b="1"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Arial" panose="020B0604020202020204" pitchFamily="34" charset="0"/>
              </a:rPr>
              <a:t>More detailed information will be provided on report view slides.</a:t>
            </a:r>
            <a:endParaRPr lang="en-US" b="1" i="0" dirty="0">
              <a:solidFill>
                <a:srgbClr val="444444"/>
              </a:solidFill>
              <a:effectLst/>
              <a:latin typeface="Calibri" panose="020F0502020204030204" pitchFamily="34" charset="0"/>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53</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079159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54</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687210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55</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547596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56</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97068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To access staged data in the training environment for Value of Commodity Received Report, use the date range on slide. </a:t>
            </a:r>
          </a:p>
          <a:p>
            <a:endParaRPr lang="en-US" b="1" dirty="0">
              <a:cs typeface="Arial"/>
            </a:endParaRPr>
          </a:p>
          <a:p>
            <a:r>
              <a:rPr lang="en-US" b="1" dirty="0">
                <a:cs typeface="Arial"/>
              </a:rPr>
              <a:t>Staged data for future program years is not available yet.</a:t>
            </a:r>
          </a:p>
          <a:p>
            <a:endParaRPr lang="en-US" b="1" dirty="0">
              <a:cs typeface="Arial"/>
            </a:endParaRPr>
          </a:p>
          <a:p>
            <a:r>
              <a:rPr lang="en-US" b="1" dirty="0">
                <a:cs typeface="Arial"/>
              </a:rPr>
              <a:t>School/Program Year date range begins with July 1st to June 30th </a:t>
            </a:r>
          </a:p>
        </p:txBody>
      </p:sp>
      <p:sp>
        <p:nvSpPr>
          <p:cNvPr id="4" name="Slide Number Placeholder 3"/>
          <p:cNvSpPr>
            <a:spLocks noGrp="1"/>
          </p:cNvSpPr>
          <p:nvPr>
            <p:ph type="sldNum" sz="quarter" idx="5"/>
          </p:nvPr>
        </p:nvSpPr>
        <p:spPr/>
        <p:txBody>
          <a:bodyPr/>
          <a:lstStyle/>
          <a:p>
            <a:fld id="{7CA3AE7D-D00C-4FD1-BFA5-ACC68E164876}" type="slidenum">
              <a:rPr lang="id-ID" smtClean="0"/>
              <a:pPr/>
              <a:t>57</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787750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58</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252501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59</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14322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3AE7D-D00C-4FD1-BFA5-ACC68E164876}" type="slidenum">
              <a:rPr lang="id-ID" smtClean="0"/>
              <a:pPr/>
              <a:t>6</a:t>
            </a:fld>
            <a:endParaRPr lang="id-ID"/>
          </a:p>
        </p:txBody>
      </p:sp>
      <p:sp>
        <p:nvSpPr>
          <p:cNvPr id="5" name="Footer Placeholder 4">
            <a:extLst>
              <a:ext uri="{FF2B5EF4-FFF2-40B4-BE49-F238E27FC236}">
                <a16:creationId xmlns:a16="http://schemas.microsoft.com/office/drawing/2014/main" id="{9F07BD40-7A49-1C98-AAFC-314EBA7610F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AFA3E38-751F-D77D-A8B3-9A5E14827AD0}"/>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646065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60</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5434527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61</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1094480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62</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575961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63</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7788236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64</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8057692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65</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9135843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000000"/>
              </a:solidFill>
              <a:effectLst/>
              <a:latin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cs typeface="Arial"/>
              </a:rPr>
              <a:t>SDA=State Distributing Agency, for Texas the State Distributing Agency is TDA</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66</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8799674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67</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762405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68</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7702313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69</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06017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3AE7D-D00C-4FD1-BFA5-ACC68E164876}" type="slidenum">
              <a:rPr lang="id-ID" smtClean="0"/>
              <a:pPr/>
              <a:t>7</a:t>
            </a:fld>
            <a:endParaRPr lang="id-ID"/>
          </a:p>
        </p:txBody>
      </p:sp>
      <p:sp>
        <p:nvSpPr>
          <p:cNvPr id="5" name="Footer Placeholder 4">
            <a:extLst>
              <a:ext uri="{FF2B5EF4-FFF2-40B4-BE49-F238E27FC236}">
                <a16:creationId xmlns:a16="http://schemas.microsoft.com/office/drawing/2014/main" id="{9CFB4C74-490D-E440-FD4A-C065974DF16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31B47BB-7750-33F4-1B74-7D0CF426B3A8}"/>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6529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70</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0732594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71</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342028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72</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683988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73</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8589343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74</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9075891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a:p>
            <a:r>
              <a:rPr lang="en-US" b="1" dirty="0">
                <a:cs typeface="Arial"/>
              </a:rPr>
              <a:t>This date is the date RAs select materials to arrive at either the warehouse or processor they selected for each request</a:t>
            </a:r>
          </a:p>
        </p:txBody>
      </p:sp>
      <p:sp>
        <p:nvSpPr>
          <p:cNvPr id="4" name="Slide Number Placeholder 3"/>
          <p:cNvSpPr>
            <a:spLocks noGrp="1"/>
          </p:cNvSpPr>
          <p:nvPr>
            <p:ph type="sldNum" sz="quarter" idx="5"/>
          </p:nvPr>
        </p:nvSpPr>
        <p:spPr/>
        <p:txBody>
          <a:bodyPr/>
          <a:lstStyle/>
          <a:p>
            <a:fld id="{7CA3AE7D-D00C-4FD1-BFA5-ACC68E164876}" type="slidenum">
              <a:rPr lang="id-ID" smtClean="0"/>
              <a:pPr/>
              <a:t>75</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47462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Arial"/>
              </a:rPr>
              <a:t>Date received is the date material arrived at either the warehouse or processor the RA selected for each request</a:t>
            </a:r>
          </a:p>
        </p:txBody>
      </p:sp>
      <p:sp>
        <p:nvSpPr>
          <p:cNvPr id="4" name="Slide Number Placeholder 3"/>
          <p:cNvSpPr>
            <a:spLocks noGrp="1"/>
          </p:cNvSpPr>
          <p:nvPr>
            <p:ph type="sldNum" sz="quarter" idx="5"/>
          </p:nvPr>
        </p:nvSpPr>
        <p:spPr/>
        <p:txBody>
          <a:bodyPr/>
          <a:lstStyle/>
          <a:p>
            <a:fld id="{7CA3AE7D-D00C-4FD1-BFA5-ACC68E164876}" type="slidenum">
              <a:rPr lang="id-ID" smtClean="0"/>
              <a:pPr/>
              <a:t>76</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6665297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77</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4000186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78</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0087333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79</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93388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solidFill>
                  <a:srgbClr val="000000"/>
                </a:solidFill>
                <a:effectLst/>
                <a:latin typeface="Calibri" panose="020F0502020204030204" pitchFamily="34" charset="0"/>
              </a:rPr>
              <a:t>Review information on slide with RAs</a:t>
            </a:r>
            <a:endParaRPr lang="en-US" b="1" dirty="0"/>
          </a:p>
        </p:txBody>
      </p:sp>
      <p:sp>
        <p:nvSpPr>
          <p:cNvPr id="4" name="Header Placeholder 3"/>
          <p:cNvSpPr>
            <a:spLocks noGrp="1"/>
          </p:cNvSpPr>
          <p:nvPr>
            <p:ph type="hdr" sz="quarter"/>
          </p:nvPr>
        </p:nvSpPr>
        <p:spPr/>
        <p:txBody>
          <a:bodyPr/>
          <a:lstStyle/>
          <a:p>
            <a:r>
              <a:rPr lang="id-ID"/>
              <a:t>RA106 WBSCM Reports Part II</a:t>
            </a:r>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8</a:t>
            </a:fld>
            <a:endParaRPr lang="id-ID"/>
          </a:p>
        </p:txBody>
      </p:sp>
    </p:spTree>
    <p:extLst>
      <p:ext uri="{BB962C8B-B14F-4D97-AF65-F5344CB8AC3E}">
        <p14:creationId xmlns:p14="http://schemas.microsoft.com/office/powerpoint/2010/main" val="35155551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80</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4121360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81</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5537925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82</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9518675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83</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42061055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84</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3044054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cs typeface="Arial"/>
              </a:rPr>
              <a:t>Line items showing “Order Received: indicates that those items have been received AND </a:t>
            </a:r>
            <a:r>
              <a:rPr lang="en-US" b="1" i="1" u="sng" dirty="0">
                <a:cs typeface="Arial"/>
              </a:rPr>
              <a:t>receipted.</a:t>
            </a:r>
          </a:p>
        </p:txBody>
      </p:sp>
      <p:sp>
        <p:nvSpPr>
          <p:cNvPr id="4" name="Slide Number Placeholder 3"/>
          <p:cNvSpPr>
            <a:spLocks noGrp="1"/>
          </p:cNvSpPr>
          <p:nvPr>
            <p:ph type="sldNum" sz="quarter" idx="5"/>
          </p:nvPr>
        </p:nvSpPr>
        <p:spPr/>
        <p:txBody>
          <a:bodyPr/>
          <a:lstStyle/>
          <a:p>
            <a:fld id="{7CA3AE7D-D00C-4FD1-BFA5-ACC68E164876}" type="slidenum">
              <a:rPr lang="id-ID" smtClean="0"/>
              <a:pPr/>
              <a:t>85</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371864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86</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2391617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Review information on slide with RAs</a:t>
            </a:r>
            <a:endParaRPr lang="en-US" b="1"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87</a:t>
            </a:fld>
            <a:endParaRPr lang="id-ID"/>
          </a:p>
        </p:txBody>
      </p:sp>
      <p:sp>
        <p:nvSpPr>
          <p:cNvPr id="5" name="Footer Placeholder 4">
            <a:extLst>
              <a:ext uri="{FF2B5EF4-FFF2-40B4-BE49-F238E27FC236}">
                <a16:creationId xmlns:a16="http://schemas.microsoft.com/office/drawing/2014/main" id="{7E5E7F8E-EEAC-F73E-FB12-10CAAD719A2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EC67068-BF16-B277-5DA9-A6DBEB07719B}"/>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649087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cs typeface="Arial"/>
              </a:rPr>
              <a:t>RAs submit their responses via QR Code or link.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a:cs typeface="Arial"/>
              </a:rPr>
              <a:t>Allow for collaboration if desired.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a:rPr>
              <a:t>Next slide shows Knowledge Check as a Matching Activity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a:cs typeface="Arial"/>
              </a:rPr>
              <a:t>Each click will reveal the matched term to appropriate purpose for running report.</a:t>
            </a:r>
            <a:endParaRPr lang="en-US" b="1" dirty="0">
              <a:cs typeface="Aria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88</a:t>
            </a:fld>
            <a:endParaRPr lang="id-ID"/>
          </a:p>
        </p:txBody>
      </p:sp>
      <p:sp>
        <p:nvSpPr>
          <p:cNvPr id="5" name="Footer Placeholder 4">
            <a:extLst>
              <a:ext uri="{FF2B5EF4-FFF2-40B4-BE49-F238E27FC236}">
                <a16:creationId xmlns:a16="http://schemas.microsoft.com/office/drawing/2014/main" id="{553FAB8C-022C-9854-10ED-3F347E10A40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65B9BCC-A915-D77B-3DBE-FAA489316F4C}"/>
              </a:ext>
            </a:extLst>
          </p:cNvPr>
          <p:cNvSpPr>
            <a:spLocks noGrp="1"/>
          </p:cNvSpPr>
          <p:nvPr>
            <p:ph type="hdr" sz="quarter"/>
          </p:nvPr>
        </p:nvSpPr>
        <p:spPr/>
        <p:txBody>
          <a:bodyPr/>
          <a:lstStyle/>
          <a:p>
            <a:r>
              <a:rPr lang="id-ID"/>
              <a:t>RA001 FDP Entitlement</a:t>
            </a:r>
          </a:p>
        </p:txBody>
      </p:sp>
    </p:spTree>
    <p:extLst>
      <p:ext uri="{BB962C8B-B14F-4D97-AF65-F5344CB8AC3E}">
        <p14:creationId xmlns:p14="http://schemas.microsoft.com/office/powerpoint/2010/main" val="39083301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TRAINER NOTE:</a:t>
            </a:r>
            <a:br>
              <a:rPr lang="en-US" b="1" dirty="0">
                <a:latin typeface="Arial"/>
                <a:cs typeface="Arial"/>
              </a:rPr>
            </a:br>
            <a:r>
              <a:rPr lang="en-US" b="1" dirty="0">
                <a:latin typeface="Arial"/>
                <a:cs typeface="Arial"/>
              </a:rPr>
              <a:t>Allow for collaboration if desired.  Each click will reveal the matched term to appropriate purpose for running report.</a:t>
            </a:r>
            <a:endParaRPr lang="en-US" b="1" dirty="0">
              <a:cs typeface="Arial"/>
            </a:endParaRPr>
          </a:p>
        </p:txBody>
      </p:sp>
      <p:sp>
        <p:nvSpPr>
          <p:cNvPr id="4" name="Slide Number Placeholder 3"/>
          <p:cNvSpPr>
            <a:spLocks noGrp="1"/>
          </p:cNvSpPr>
          <p:nvPr>
            <p:ph type="sldNum" sz="quarter" idx="10"/>
          </p:nvPr>
        </p:nvSpPr>
        <p:spPr/>
        <p:txBody>
          <a:bodyPr/>
          <a:lstStyle/>
          <a:p>
            <a:fld id="{374E4620-CD0B-4675-A4A1-6DD05FDD20BE}" type="slidenum">
              <a:rPr lang="en-US" smtClean="0"/>
              <a:t>89</a:t>
            </a:fld>
            <a:endParaRPr lang="en-US"/>
          </a:p>
        </p:txBody>
      </p:sp>
      <p:sp>
        <p:nvSpPr>
          <p:cNvPr id="5" name="Footer Placeholder 4">
            <a:extLst>
              <a:ext uri="{FF2B5EF4-FFF2-40B4-BE49-F238E27FC236}">
                <a16:creationId xmlns:a16="http://schemas.microsoft.com/office/drawing/2014/main" id="{8A191F38-D128-0219-E51F-C88531E6859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D2E91E05-DC17-D50F-D1E2-DA83FCA37FF9}"/>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56933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Arial"/>
              </a:rPr>
              <a:t>The information previously found in the Shipments Expected into this Warehouse section of the TX-UNPS Weekly Commodity Bulletin will be found in the Requisition Status Report as the FDP Module in TX-UNPS is being eliminated.</a:t>
            </a:r>
          </a:p>
          <a:p>
            <a:endParaRPr lang="en-US" dirty="0">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9</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25311194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Collect questions in all training settings to create FAQ for RA106</a:t>
            </a:r>
          </a:p>
        </p:txBody>
      </p:sp>
      <p:sp>
        <p:nvSpPr>
          <p:cNvPr id="4" name="Slide Number Placeholder 3"/>
          <p:cNvSpPr>
            <a:spLocks noGrp="1"/>
          </p:cNvSpPr>
          <p:nvPr>
            <p:ph type="sldNum" sz="quarter" idx="5"/>
          </p:nvPr>
        </p:nvSpPr>
        <p:spPr/>
        <p:txBody>
          <a:bodyPr/>
          <a:lstStyle/>
          <a:p>
            <a:fld id="{7CA3AE7D-D00C-4FD1-BFA5-ACC68E164876}" type="slidenum">
              <a:rPr lang="id-ID" smtClean="0"/>
              <a:pPr/>
              <a:t>90</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0015106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RA103 WBSCM Requisitions Part 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91</a:t>
            </a:fld>
            <a:endParaRPr lang="id-ID"/>
          </a:p>
        </p:txBody>
      </p:sp>
    </p:spTree>
    <p:extLst>
      <p:ext uri="{BB962C8B-B14F-4D97-AF65-F5344CB8AC3E}">
        <p14:creationId xmlns:p14="http://schemas.microsoft.com/office/powerpoint/2010/main" val="33504887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RAs should explore executing, downloading, and reviewing reports in WBSCM training environment</a:t>
            </a:r>
          </a:p>
        </p:txBody>
      </p:sp>
      <p:sp>
        <p:nvSpPr>
          <p:cNvPr id="4" name="Slide Number Placeholder 3"/>
          <p:cNvSpPr>
            <a:spLocks noGrp="1"/>
          </p:cNvSpPr>
          <p:nvPr>
            <p:ph type="sldNum" sz="quarter" idx="5"/>
          </p:nvPr>
        </p:nvSpPr>
        <p:spPr/>
        <p:txBody>
          <a:bodyPr/>
          <a:lstStyle/>
          <a:p>
            <a:fld id="{7CA3AE7D-D00C-4FD1-BFA5-ACC68E164876}" type="slidenum">
              <a:rPr lang="id-ID" smtClean="0"/>
              <a:pPr/>
              <a:t>92</a:t>
            </a:fld>
            <a:endParaRPr lang="id-ID"/>
          </a:p>
        </p:txBody>
      </p:sp>
      <p:sp>
        <p:nvSpPr>
          <p:cNvPr id="5" name="Footer Placeholder 4">
            <a:extLst>
              <a:ext uri="{FF2B5EF4-FFF2-40B4-BE49-F238E27FC236}">
                <a16:creationId xmlns:a16="http://schemas.microsoft.com/office/drawing/2014/main" id="{9719A19F-3AF7-1F78-AE74-8030D5B7F8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E930748-0B64-E79E-E8B2-708C8FB99F6C}"/>
              </a:ext>
            </a:extLst>
          </p:cNvPr>
          <p:cNvSpPr>
            <a:spLocks noGrp="1"/>
          </p:cNvSpPr>
          <p:nvPr>
            <p:ph type="hdr" sz="quarter"/>
          </p:nvPr>
        </p:nvSpPr>
        <p:spPr/>
        <p:txBody>
          <a:bodyPr/>
          <a:lstStyle/>
          <a:p>
            <a:r>
              <a:rPr lang="id-ID"/>
              <a:t>RA001 FDP Entitlement</a:t>
            </a:r>
          </a:p>
        </p:txBody>
      </p:sp>
    </p:spTree>
    <p:extLst>
      <p:ext uri="{BB962C8B-B14F-4D97-AF65-F5344CB8AC3E}">
        <p14:creationId xmlns:p14="http://schemas.microsoft.com/office/powerpoint/2010/main" val="10131309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93</a:t>
            </a:fld>
            <a:endParaRPr lang="en-US"/>
          </a:p>
        </p:txBody>
      </p:sp>
      <p:sp>
        <p:nvSpPr>
          <p:cNvPr id="5" name="Footer Placeholder 4">
            <a:extLst>
              <a:ext uri="{FF2B5EF4-FFF2-40B4-BE49-F238E27FC236}">
                <a16:creationId xmlns:a16="http://schemas.microsoft.com/office/drawing/2014/main" id="{6B8BBFA6-F5A4-A785-F159-288CEEE98CE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8F706BD-579E-E564-8D9F-2C4F3A2BB5D3}"/>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6818185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94</a:t>
            </a:fld>
            <a:endParaRPr lang="en-US"/>
          </a:p>
        </p:txBody>
      </p:sp>
      <p:sp>
        <p:nvSpPr>
          <p:cNvPr id="5" name="Footer Placeholder 4">
            <a:extLst>
              <a:ext uri="{FF2B5EF4-FFF2-40B4-BE49-F238E27FC236}">
                <a16:creationId xmlns:a16="http://schemas.microsoft.com/office/drawing/2014/main" id="{E3C95286-3F60-BC6E-468C-6CF875CDDDF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25EA787-1F3F-74C8-5E2F-5D4A954B7548}"/>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152137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5.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2701384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8826948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7057785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5586454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479973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1219297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0655037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56560371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413580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420872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4315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967982717"/>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83958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02236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81720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505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0685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684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07132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91231303"/>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67704280"/>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041999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0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571819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92540327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697637686"/>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8872325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4002312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3716454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689" r:id="rId17"/>
    <p:sldLayoutId id="2147483766" r:id="rId18"/>
    <p:sldLayoutId id="2147483767" r:id="rId19"/>
    <p:sldLayoutId id="2147483768" r:id="rId20"/>
    <p:sldLayoutId id="2147483769" r:id="rId21"/>
    <p:sldLayoutId id="2147483771" r:id="rId22"/>
    <p:sldLayoutId id="2147483772" r:id="rId23"/>
    <p:sldLayoutId id="2147483695" r:id="rId24"/>
    <p:sldLayoutId id="2147483773" r:id="rId25"/>
    <p:sldLayoutId id="2147483774" r:id="rId26"/>
    <p:sldLayoutId id="2147483652" r:id="rId27"/>
    <p:sldLayoutId id="2147483668" r:id="rId28"/>
    <p:sldLayoutId id="2147483661" r:id="rId29"/>
    <p:sldLayoutId id="2147483748" r:id="rId30"/>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775" r:id="rId5"/>
    <p:sldLayoutId id="2147483708" r:id="rId6"/>
    <p:sldLayoutId id="2147483776" r:id="rId7"/>
    <p:sldLayoutId id="2147483777" r:id="rId8"/>
    <p:sldLayoutId id="2147483653" r:id="rId9"/>
    <p:sldLayoutId id="2147483675" r:id="rId10"/>
    <p:sldLayoutId id="2147483778" r:id="rId11"/>
    <p:sldLayoutId id="2147483707" r:id="rId12"/>
    <p:sldLayoutId id="2147483654" r:id="rId13"/>
    <p:sldLayoutId id="2147483749" r:id="rId14"/>
    <p:sldLayoutId id="2147484313"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9.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hyperlink" Target="https://wbscmntrn.wbscm.usda.gov/" TargetMode="External"/><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office.com/r/bUNFgFYbLT" TargetMode="External"/><Relationship Id="rId2" Type="http://schemas.openxmlformats.org/officeDocument/2006/relationships/notesSlide" Target="../notesSlides/notesSlide88.xml"/><Relationship Id="rId1" Type="http://schemas.openxmlformats.org/officeDocument/2006/relationships/slideLayout" Target="../slideLayouts/slideLayout39.xml"/><Relationship Id="rId5" Type="http://schemas.openxmlformats.org/officeDocument/2006/relationships/image" Target="../media/image59.png"/><Relationship Id="rId4" Type="http://schemas.openxmlformats.org/officeDocument/2006/relationships/image" Target="../media/image58.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1.xml"/><Relationship Id="rId1" Type="http://schemas.openxmlformats.org/officeDocument/2006/relationships/slideLayout" Target="../slideLayouts/slideLayout34.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2.xml"/><Relationship Id="rId1" Type="http://schemas.openxmlformats.org/officeDocument/2006/relationships/slideLayout" Target="../slideLayouts/slideLayout43.xml"/><Relationship Id="rId4" Type="http://schemas.openxmlformats.org/officeDocument/2006/relationships/image" Target="../media/image61.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4.xml"/><Relationship Id="rId1" Type="http://schemas.openxmlformats.org/officeDocument/2006/relationships/slideLayout" Target="../slideLayouts/slideLayout26.xml"/><Relationship Id="rId4" Type="http://schemas.openxmlformats.org/officeDocument/2006/relationships/hyperlink" Target="mailto:Diana.Chavarria@esc15.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dirty="0">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p:txBody>
          <a:bodyPr/>
          <a:lstStyle/>
          <a:p>
            <a:r>
              <a:rPr lang="en-US" dirty="0"/>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p:txBody>
          <a:bodyPr lIns="91440" tIns="45720" rIns="91440" bIns="45720" anchor="t">
            <a:noAutofit/>
          </a:bodyPr>
          <a:lstStyle/>
          <a:p>
            <a:r>
              <a:rPr lang="en-US" sz="4000" dirty="0">
                <a:latin typeface="Arial"/>
                <a:cs typeface="Arial"/>
              </a:rPr>
              <a:t>WBSCM Reports</a:t>
            </a:r>
            <a:br>
              <a:rPr lang="en-US" sz="4000" dirty="0">
                <a:latin typeface="Arial"/>
                <a:cs typeface="Arial"/>
              </a:rPr>
            </a:br>
            <a:r>
              <a:rPr lang="en-US" sz="4000" dirty="0">
                <a:latin typeface="Arial"/>
                <a:cs typeface="Arial"/>
              </a:rPr>
              <a:t>Part II</a:t>
            </a:r>
            <a:endParaRPr lang="en-US" sz="4000" dirty="0"/>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693324" y="4387508"/>
            <a:ext cx="3241150" cy="618863"/>
          </a:xfrm>
        </p:spPr>
        <p:txBody>
          <a:bodyPr lIns="91440" tIns="45720" rIns="91440" bIns="45720" anchor="t">
            <a:noAutofit/>
          </a:bodyPr>
          <a:lstStyle/>
          <a:p>
            <a:r>
              <a:rPr lang="en-US" dirty="0">
                <a:latin typeface="Arial"/>
                <a:cs typeface="Arial"/>
              </a:rPr>
              <a:t>Texas Department of Agriculture</a:t>
            </a:r>
            <a:endParaRPr lang="en-US" dirty="0"/>
          </a:p>
          <a:p>
            <a:r>
              <a:rPr lang="en-US" dirty="0">
                <a:latin typeface="Arial"/>
                <a:cs typeface="Arial"/>
              </a:rPr>
              <a:t>USDA Division</a:t>
            </a:r>
            <a:endParaRPr lang="en-US" dirty="0"/>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dirty="0"/>
              <a:t>Updated </a:t>
            </a:r>
            <a:fld id="{8FA70B7C-431E-417A-8111-552C947B8F42}" type="datetime1">
              <a:rPr lang="en-US" smtClean="0"/>
              <a:t>11/7/2023</a:t>
            </a:fld>
            <a:endParaRPr lang="en-US" dirty="0"/>
          </a:p>
          <a:p>
            <a:r>
              <a:rPr lang="en-US" dirty="0"/>
              <a:t>www.SquareMeals.org</a:t>
            </a:r>
          </a:p>
        </p:txBody>
      </p:sp>
      <p:sp>
        <p:nvSpPr>
          <p:cNvPr id="3" name="Slide Number Placeholder 8">
            <a:extLst>
              <a:ext uri="{FF2B5EF4-FFF2-40B4-BE49-F238E27FC236}">
                <a16:creationId xmlns:a16="http://schemas.microsoft.com/office/drawing/2014/main" id="{0D9ECABE-448D-E166-D4E9-0641983BE95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a:t>
            </a:fld>
            <a:endParaRPr lang="en-US" dirty="0">
              <a:solidFill>
                <a:schemeClr val="bg1"/>
              </a:solidFill>
            </a:endParaRPr>
          </a:p>
        </p:txBody>
      </p:sp>
    </p:spTree>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application&#10;&#10;Description automatically generated">
            <a:extLst>
              <a:ext uri="{FF2B5EF4-FFF2-40B4-BE49-F238E27FC236}">
                <a16:creationId xmlns:a16="http://schemas.microsoft.com/office/drawing/2014/main" id="{E4EFB72A-3F94-012A-EE66-05A6453B8EC5}"/>
              </a:ext>
            </a:extLst>
          </p:cNvPr>
          <p:cNvPicPr>
            <a:picLocks noChangeAspect="1"/>
          </p:cNvPicPr>
          <p:nvPr/>
        </p:nvPicPr>
        <p:blipFill>
          <a:blip r:embed="rId3"/>
          <a:stretch>
            <a:fillRect/>
          </a:stretch>
        </p:blipFill>
        <p:spPr>
          <a:xfrm>
            <a:off x="589280" y="1168567"/>
            <a:ext cx="8310880" cy="4713905"/>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10</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4347428" y="2649846"/>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dirty="0">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265212" y="2704160"/>
            <a:ext cx="905802" cy="40633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5851878" y="2442114"/>
            <a:ext cx="1870916"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a:cs typeface="Arial"/>
              </a:rPr>
              <a:t>Click on reports</a:t>
            </a:r>
          </a:p>
        </p:txBody>
      </p:sp>
      <p:sp>
        <p:nvSpPr>
          <p:cNvPr id="3" name="Oval 2">
            <a:extLst>
              <a:ext uri="{FF2B5EF4-FFF2-40B4-BE49-F238E27FC236}">
                <a16:creationId xmlns:a16="http://schemas.microsoft.com/office/drawing/2014/main" id="{030ED587-E34C-9CEF-C931-6B6C4FF646AD}"/>
              </a:ext>
            </a:extLst>
          </p:cNvPr>
          <p:cNvSpPr/>
          <p:nvPr/>
        </p:nvSpPr>
        <p:spPr>
          <a:xfrm>
            <a:off x="7386869" y="2140045"/>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1</a:t>
            </a:r>
          </a:p>
        </p:txBody>
      </p:sp>
      <p:sp>
        <p:nvSpPr>
          <p:cNvPr id="4" name="Slide Number Placeholder 18">
            <a:extLst>
              <a:ext uri="{FF2B5EF4-FFF2-40B4-BE49-F238E27FC236}">
                <a16:creationId xmlns:a16="http://schemas.microsoft.com/office/drawing/2014/main" id="{FAAC2890-5178-7E73-5C3A-13356C0015A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64610DE7-F3CA-0BF0-C9CC-3A2BDFF42DD4}"/>
              </a:ext>
            </a:extLst>
          </p:cNvPr>
          <p:cNvSpPr/>
          <p:nvPr/>
        </p:nvSpPr>
        <p:spPr>
          <a:xfrm>
            <a:off x="9076574" y="1900984"/>
            <a:ext cx="2412046" cy="3050582"/>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ea typeface="+mn-lt"/>
                <a:cs typeface="+mn-lt"/>
              </a:rPr>
              <a:t>To access the Requisition Status Report, follow the steps on each slide. </a:t>
            </a:r>
          </a:p>
        </p:txBody>
      </p:sp>
    </p:spTree>
    <p:extLst>
      <p:ext uri="{BB962C8B-B14F-4D97-AF65-F5344CB8AC3E}">
        <p14:creationId xmlns:p14="http://schemas.microsoft.com/office/powerpoint/2010/main" val="2899087821"/>
      </p:ext>
    </p:extLst>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application&#10;&#10;Description automatically generated">
            <a:extLst>
              <a:ext uri="{FF2B5EF4-FFF2-40B4-BE49-F238E27FC236}">
                <a16:creationId xmlns:a16="http://schemas.microsoft.com/office/drawing/2014/main" id="{E4EFB72A-3F94-012A-EE66-05A6453B8EC5}"/>
              </a:ext>
            </a:extLst>
          </p:cNvPr>
          <p:cNvPicPr>
            <a:picLocks noChangeAspect="1"/>
          </p:cNvPicPr>
          <p:nvPr/>
        </p:nvPicPr>
        <p:blipFill>
          <a:blip r:embed="rId3"/>
          <a:stretch>
            <a:fillRect/>
          </a:stretch>
        </p:blipFill>
        <p:spPr>
          <a:xfrm>
            <a:off x="589280" y="1168567"/>
            <a:ext cx="8310880" cy="4713905"/>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11</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3852128" y="5164446"/>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dirty="0">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584462" y="5266872"/>
            <a:ext cx="3162038" cy="30379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5324596" y="4946937"/>
            <a:ext cx="2803403"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chemeClr val="tx1"/>
                </a:solidFill>
                <a:latin typeface="Arial"/>
                <a:cs typeface="Arial"/>
              </a:rPr>
              <a:t>Click on Requisition Status Report</a:t>
            </a:r>
          </a:p>
        </p:txBody>
      </p:sp>
      <p:sp>
        <p:nvSpPr>
          <p:cNvPr id="3" name="Oval 2">
            <a:extLst>
              <a:ext uri="{FF2B5EF4-FFF2-40B4-BE49-F238E27FC236}">
                <a16:creationId xmlns:a16="http://schemas.microsoft.com/office/drawing/2014/main" id="{030ED587-E34C-9CEF-C931-6B6C4FF646AD}"/>
              </a:ext>
            </a:extLst>
          </p:cNvPr>
          <p:cNvSpPr/>
          <p:nvPr/>
        </p:nvSpPr>
        <p:spPr>
          <a:xfrm>
            <a:off x="7758535" y="4711644"/>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2</a:t>
            </a:r>
          </a:p>
        </p:txBody>
      </p:sp>
      <p:sp>
        <p:nvSpPr>
          <p:cNvPr id="4" name="Slide Number Placeholder 18">
            <a:extLst>
              <a:ext uri="{FF2B5EF4-FFF2-40B4-BE49-F238E27FC236}">
                <a16:creationId xmlns:a16="http://schemas.microsoft.com/office/drawing/2014/main" id="{81690491-0716-2172-5CC5-04EFA30F73A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4698578"/>
      </p:ext>
    </p:extLst>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medium confidence">
            <a:extLst>
              <a:ext uri="{FF2B5EF4-FFF2-40B4-BE49-F238E27FC236}">
                <a16:creationId xmlns:a16="http://schemas.microsoft.com/office/drawing/2014/main" id="{C061C21C-2354-2E7B-6A12-F864583393AC}"/>
              </a:ext>
            </a:extLst>
          </p:cNvPr>
          <p:cNvPicPr>
            <a:picLocks noChangeAspect="1"/>
          </p:cNvPicPr>
          <p:nvPr/>
        </p:nvPicPr>
        <p:blipFill rotWithShape="1">
          <a:blip r:embed="rId3">
            <a:extLst>
              <a:ext uri="{28A0092B-C50C-407E-A947-70E740481C1C}">
                <a14:useLocalDpi xmlns:a14="http://schemas.microsoft.com/office/drawing/2010/main" val="0"/>
              </a:ext>
            </a:extLst>
          </a:blip>
          <a:srcRect t="12223" r="14352"/>
          <a:stretch/>
        </p:blipFill>
        <p:spPr>
          <a:xfrm>
            <a:off x="2062996" y="1168567"/>
            <a:ext cx="7335004" cy="4943432"/>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637951" y="3073400"/>
            <a:ext cx="2803403" cy="33949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6391693" y="3025727"/>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dirty="0">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7FFF447A-2133-CD9E-A849-CEAF91273DCB}"/>
              </a:ext>
            </a:extLst>
          </p:cNvPr>
          <p:cNvSpPr/>
          <p:nvPr/>
        </p:nvSpPr>
        <p:spPr>
          <a:xfrm>
            <a:off x="7601328" y="2205990"/>
            <a:ext cx="2910949" cy="188531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tx1"/>
                </a:solidFill>
                <a:latin typeface="Arial"/>
                <a:cs typeface="Arial"/>
              </a:rPr>
              <a:t>Option 1: Type NSLP in Program Field </a:t>
            </a:r>
            <a:endParaRPr lang="en-US" sz="1600" dirty="0">
              <a:solidFill>
                <a:schemeClr val="tx1"/>
              </a:solidFill>
              <a:latin typeface="Trebuchet MS" panose="020B0603020202020204"/>
              <a:cs typeface="Arial"/>
            </a:endParaRPr>
          </a:p>
          <a:p>
            <a:endParaRPr lang="en-US" sz="1600" b="1" dirty="0">
              <a:solidFill>
                <a:schemeClr val="tx1"/>
              </a:solidFill>
              <a:latin typeface="Arial"/>
              <a:cs typeface="Arial"/>
            </a:endParaRPr>
          </a:p>
          <a:p>
            <a:r>
              <a:rPr lang="en-US" sz="1600" b="1" dirty="0">
                <a:solidFill>
                  <a:schemeClr val="tx1"/>
                </a:solidFill>
                <a:latin typeface="Arial"/>
                <a:cs typeface="Arial"/>
              </a:rPr>
              <a:t>Option 2: To search, click on the      </a:t>
            </a:r>
            <a:r>
              <a:rPr lang="en-US" sz="1600" b="1" dirty="0" err="1">
                <a:solidFill>
                  <a:schemeClr val="tx1"/>
                </a:solidFill>
                <a:latin typeface="Arial"/>
                <a:cs typeface="Arial"/>
              </a:rPr>
              <a:t>Matchcode</a:t>
            </a:r>
            <a:r>
              <a:rPr lang="en-US" sz="1600" b="1">
                <a:solidFill>
                  <a:schemeClr val="tx1"/>
                </a:solidFill>
                <a:latin typeface="Arial"/>
                <a:cs typeface="Arial"/>
              </a:rPr>
              <a:t> icon</a:t>
            </a:r>
            <a:endParaRPr lang="en-US" sz="1600">
              <a:solidFill>
                <a:schemeClr val="tx1"/>
              </a:solidFill>
              <a:ea typeface="+mn-lt"/>
              <a:cs typeface="+mn-lt"/>
            </a:endParaRPr>
          </a:p>
        </p:txBody>
      </p:sp>
      <p:sp>
        <p:nvSpPr>
          <p:cNvPr id="13" name="Oval 12">
            <a:extLst>
              <a:ext uri="{FF2B5EF4-FFF2-40B4-BE49-F238E27FC236}">
                <a16:creationId xmlns:a16="http://schemas.microsoft.com/office/drawing/2014/main" id="{E3DE8A0A-D3CF-1BE5-6086-364188D6D205}"/>
              </a:ext>
            </a:extLst>
          </p:cNvPr>
          <p:cNvSpPr/>
          <p:nvPr/>
        </p:nvSpPr>
        <p:spPr>
          <a:xfrm>
            <a:off x="10010080" y="197178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3</a:t>
            </a:r>
          </a:p>
        </p:txBody>
      </p:sp>
      <p:pic>
        <p:nvPicPr>
          <p:cNvPr id="15" name="Picture 12">
            <a:extLst>
              <a:ext uri="{FF2B5EF4-FFF2-40B4-BE49-F238E27FC236}">
                <a16:creationId xmlns:a16="http://schemas.microsoft.com/office/drawing/2014/main" id="{0348FC9B-A6D9-FE53-1890-A23B605ABB00}"/>
              </a:ext>
            </a:extLst>
          </p:cNvPr>
          <p:cNvPicPr>
            <a:picLocks noChangeAspect="1"/>
          </p:cNvPicPr>
          <p:nvPr/>
        </p:nvPicPr>
        <p:blipFill>
          <a:blip r:embed="rId4"/>
          <a:stretch>
            <a:fillRect/>
          </a:stretch>
        </p:blipFill>
        <p:spPr>
          <a:xfrm>
            <a:off x="8989230" y="3436044"/>
            <a:ext cx="209550" cy="180975"/>
          </a:xfrm>
          <a:prstGeom prst="rect">
            <a:avLst/>
          </a:prstGeom>
        </p:spPr>
      </p:pic>
      <p:sp>
        <p:nvSpPr>
          <p:cNvPr id="3" name="Slide Number Placeholder 18">
            <a:extLst>
              <a:ext uri="{FF2B5EF4-FFF2-40B4-BE49-F238E27FC236}">
                <a16:creationId xmlns:a16="http://schemas.microsoft.com/office/drawing/2014/main" id="{C01FDDB9-1186-01FB-006F-DA2E48984CD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1027311"/>
      </p:ext>
    </p:extLst>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EBC9BC9A-0891-EA02-7C54-16E77844C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94" y="1122437"/>
            <a:ext cx="7971211" cy="4983912"/>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708399" y="3537456"/>
            <a:ext cx="4584701" cy="33949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8047143" y="3485622"/>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792308" y="3335954"/>
            <a:ext cx="3148682"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NSLP if searching using the      </a:t>
            </a:r>
            <a:r>
              <a:rPr lang="en-US" sz="1600" b="1" err="1">
                <a:solidFill>
                  <a:schemeClr val="tx1"/>
                </a:solidFill>
                <a:latin typeface="Arial"/>
                <a:cs typeface="Arial"/>
              </a:rPr>
              <a:t>Matchcode</a:t>
            </a:r>
            <a:r>
              <a:rPr lang="en-US" sz="1600" b="1">
                <a:solidFill>
                  <a:schemeClr val="tx1"/>
                </a:solidFill>
                <a:latin typeface="Arial"/>
                <a:cs typeface="Arial"/>
              </a:rPr>
              <a:t> icon.</a:t>
            </a:r>
          </a:p>
        </p:txBody>
      </p:sp>
      <p:sp>
        <p:nvSpPr>
          <p:cNvPr id="3" name="Oval 2">
            <a:extLst>
              <a:ext uri="{FF2B5EF4-FFF2-40B4-BE49-F238E27FC236}">
                <a16:creationId xmlns:a16="http://schemas.microsoft.com/office/drawing/2014/main" id="{030ED587-E34C-9CEF-C931-6B6C4FF646AD}"/>
              </a:ext>
            </a:extLst>
          </p:cNvPr>
          <p:cNvSpPr/>
          <p:nvPr/>
        </p:nvSpPr>
        <p:spPr>
          <a:xfrm>
            <a:off x="11645808" y="3060342"/>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3</a:t>
            </a:r>
          </a:p>
        </p:txBody>
      </p:sp>
      <p:pic>
        <p:nvPicPr>
          <p:cNvPr id="4" name="Picture 12">
            <a:extLst>
              <a:ext uri="{FF2B5EF4-FFF2-40B4-BE49-F238E27FC236}">
                <a16:creationId xmlns:a16="http://schemas.microsoft.com/office/drawing/2014/main" id="{D13D8869-33C4-6632-629E-860DFCDBF14E}"/>
              </a:ext>
            </a:extLst>
          </p:cNvPr>
          <p:cNvPicPr>
            <a:picLocks noChangeAspect="1"/>
          </p:cNvPicPr>
          <p:nvPr/>
        </p:nvPicPr>
        <p:blipFill>
          <a:blip r:embed="rId4"/>
          <a:stretch>
            <a:fillRect/>
          </a:stretch>
        </p:blipFill>
        <p:spPr>
          <a:xfrm>
            <a:off x="9921744" y="3766775"/>
            <a:ext cx="209550" cy="180975"/>
          </a:xfrm>
          <a:prstGeom prst="rect">
            <a:avLst/>
          </a:prstGeom>
        </p:spPr>
      </p:pic>
      <p:sp>
        <p:nvSpPr>
          <p:cNvPr id="10" name="Slide Number Placeholder 18">
            <a:extLst>
              <a:ext uri="{FF2B5EF4-FFF2-40B4-BE49-F238E27FC236}">
                <a16:creationId xmlns:a16="http://schemas.microsoft.com/office/drawing/2014/main" id="{B369F32E-6C56-21EF-51B4-0BDF0CC34B60}"/>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2738611"/>
      </p:ext>
    </p:extLst>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6708EDC3-D0E6-C100-8D28-DF166F49D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150780"/>
            <a:ext cx="10720033" cy="4665820"/>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1077807" y="4031458"/>
            <a:ext cx="7707224" cy="33949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8287210" y="3861257"/>
            <a:ext cx="1618790" cy="594037"/>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181224" y="1583963"/>
            <a:ext cx="3123271" cy="1980825"/>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Enter Date Ranges in Req. Delivery Date field.</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panose="020B0604020202020204" pitchFamily="34" charset="0"/>
              <a:buChar char="•"/>
            </a:pPr>
            <a:r>
              <a:rPr lang="en-US" sz="1600" b="1">
                <a:solidFill>
                  <a:schemeClr val="tx1"/>
                </a:solidFill>
                <a:latin typeface="Arial"/>
                <a:cs typeface="Arial"/>
              </a:rPr>
              <a:t>*If current school year is 2022-2023, enter 07/01/22 to 06/30/23 as the date range.</a:t>
            </a:r>
          </a:p>
        </p:txBody>
      </p:sp>
      <p:sp>
        <p:nvSpPr>
          <p:cNvPr id="3" name="Oval 2">
            <a:extLst>
              <a:ext uri="{FF2B5EF4-FFF2-40B4-BE49-F238E27FC236}">
                <a16:creationId xmlns:a16="http://schemas.microsoft.com/office/drawing/2014/main" id="{030ED587-E34C-9CEF-C931-6B6C4FF646AD}"/>
              </a:ext>
            </a:extLst>
          </p:cNvPr>
          <p:cNvSpPr/>
          <p:nvPr/>
        </p:nvSpPr>
        <p:spPr>
          <a:xfrm>
            <a:off x="10897823" y="1348670"/>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4</a:t>
            </a:r>
          </a:p>
        </p:txBody>
      </p:sp>
      <p:sp>
        <p:nvSpPr>
          <p:cNvPr id="4" name="Slide Number Placeholder 18">
            <a:extLst>
              <a:ext uri="{FF2B5EF4-FFF2-40B4-BE49-F238E27FC236}">
                <a16:creationId xmlns:a16="http://schemas.microsoft.com/office/drawing/2014/main" id="{A6CA2923-AE1F-B375-99A7-8089C78C22B5}"/>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8329328"/>
      </p:ext>
    </p:extLst>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A81F8400-ADAA-FF83-A637-08F14774D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62814"/>
            <a:ext cx="10718325" cy="451568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879838" y="2761755"/>
            <a:ext cx="1436595" cy="33949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2016390" y="2692307"/>
            <a:ext cx="1190839" cy="44137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3300028" y="2475502"/>
            <a:ext cx="1854463"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Execute to run report</a:t>
            </a:r>
          </a:p>
        </p:txBody>
      </p:sp>
      <p:sp>
        <p:nvSpPr>
          <p:cNvPr id="3" name="Oval 2">
            <a:extLst>
              <a:ext uri="{FF2B5EF4-FFF2-40B4-BE49-F238E27FC236}">
                <a16:creationId xmlns:a16="http://schemas.microsoft.com/office/drawing/2014/main" id="{030ED587-E34C-9CEF-C931-6B6C4FF646AD}"/>
              </a:ext>
            </a:extLst>
          </p:cNvPr>
          <p:cNvSpPr/>
          <p:nvPr/>
        </p:nvSpPr>
        <p:spPr>
          <a:xfrm>
            <a:off x="4902643" y="2240209"/>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5</a:t>
            </a:r>
          </a:p>
        </p:txBody>
      </p:sp>
      <p:sp>
        <p:nvSpPr>
          <p:cNvPr id="4" name="Slide Number Placeholder 18">
            <a:extLst>
              <a:ext uri="{FF2B5EF4-FFF2-40B4-BE49-F238E27FC236}">
                <a16:creationId xmlns:a16="http://schemas.microsoft.com/office/drawing/2014/main" id="{005381B8-D801-2FE1-37BF-96D65125A3E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4999833"/>
      </p:ext>
    </p:extLst>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 table&#10;&#10;Description automatically generated">
            <a:extLst>
              <a:ext uri="{FF2B5EF4-FFF2-40B4-BE49-F238E27FC236}">
                <a16:creationId xmlns:a16="http://schemas.microsoft.com/office/drawing/2014/main" id="{D7DA1CC6-2EFF-3FF1-0B80-2FA2EE444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196232"/>
            <a:ext cx="10720033" cy="4620368"/>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4528427" y="2044700"/>
            <a:ext cx="2832100" cy="138430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Report will appear in the Main Content Area</a:t>
            </a:r>
          </a:p>
        </p:txBody>
      </p:sp>
      <p:sp>
        <p:nvSpPr>
          <p:cNvPr id="14" name="Rectangle: Rounded Corners 13">
            <a:extLst>
              <a:ext uri="{FF2B5EF4-FFF2-40B4-BE49-F238E27FC236}">
                <a16:creationId xmlns:a16="http://schemas.microsoft.com/office/drawing/2014/main" id="{D51D3F6D-FF1C-4D09-C49C-867FBC970BBD}"/>
              </a:ext>
            </a:extLst>
          </p:cNvPr>
          <p:cNvSpPr/>
          <p:nvPr/>
        </p:nvSpPr>
        <p:spPr>
          <a:xfrm>
            <a:off x="7734300" y="4330700"/>
            <a:ext cx="2750427" cy="63500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Scroll to view all columns in The Main Content Area</a:t>
            </a:r>
          </a:p>
        </p:txBody>
      </p:sp>
      <p:sp>
        <p:nvSpPr>
          <p:cNvPr id="3" name="Slide Number Placeholder 18">
            <a:extLst>
              <a:ext uri="{FF2B5EF4-FFF2-40B4-BE49-F238E27FC236}">
                <a16:creationId xmlns:a16="http://schemas.microsoft.com/office/drawing/2014/main" id="{7D164056-E1FE-6FE6-43B4-28B540D834E4}"/>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9899909"/>
      </p:ext>
    </p:extLst>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table&#10;&#10;Description automatically generated">
            <a:extLst>
              <a:ext uri="{FF2B5EF4-FFF2-40B4-BE49-F238E27FC236}">
                <a16:creationId xmlns:a16="http://schemas.microsoft.com/office/drawing/2014/main" id="{228EF171-2D0D-242E-E9D9-CB6125067BCD}"/>
              </a:ext>
            </a:extLst>
          </p:cNvPr>
          <p:cNvPicPr>
            <a:picLocks noChangeAspect="1"/>
          </p:cNvPicPr>
          <p:nvPr/>
        </p:nvPicPr>
        <p:blipFill rotWithShape="1">
          <a:blip r:embed="rId3">
            <a:extLst>
              <a:ext uri="{28A0092B-C50C-407E-A947-70E740481C1C}">
                <a14:useLocalDpi xmlns:a14="http://schemas.microsoft.com/office/drawing/2010/main" val="0"/>
              </a:ext>
            </a:extLst>
          </a:blip>
          <a:srcRect r="48515" b="52665"/>
          <a:stretch/>
        </p:blipFill>
        <p:spPr>
          <a:xfrm>
            <a:off x="584462" y="1128277"/>
            <a:ext cx="10723939" cy="4066023"/>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4212060" y="2930353"/>
            <a:ext cx="893340" cy="33949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5064657" y="2879409"/>
            <a:ext cx="1190839" cy="44137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6159370" y="2351355"/>
            <a:ext cx="1854463"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Export</a:t>
            </a:r>
          </a:p>
        </p:txBody>
      </p:sp>
      <p:sp>
        <p:nvSpPr>
          <p:cNvPr id="3" name="Oval 2">
            <a:extLst>
              <a:ext uri="{FF2B5EF4-FFF2-40B4-BE49-F238E27FC236}">
                <a16:creationId xmlns:a16="http://schemas.microsoft.com/office/drawing/2014/main" id="{030ED587-E34C-9CEF-C931-6B6C4FF646AD}"/>
              </a:ext>
            </a:extLst>
          </p:cNvPr>
          <p:cNvSpPr/>
          <p:nvPr/>
        </p:nvSpPr>
        <p:spPr>
          <a:xfrm>
            <a:off x="7761985" y="2116062"/>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6</a:t>
            </a:r>
          </a:p>
        </p:txBody>
      </p:sp>
      <p:sp>
        <p:nvSpPr>
          <p:cNvPr id="4" name="Slide Number Placeholder 18">
            <a:extLst>
              <a:ext uri="{FF2B5EF4-FFF2-40B4-BE49-F238E27FC236}">
                <a16:creationId xmlns:a16="http://schemas.microsoft.com/office/drawing/2014/main" id="{F222FE8E-C056-3AF1-E772-1F598422C7C8}"/>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6277231"/>
      </p:ext>
    </p:extLst>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D053CA21-A249-39E9-D860-D2B7DE807DC7}"/>
              </a:ext>
            </a:extLst>
          </p:cNvPr>
          <p:cNvPicPr>
            <a:picLocks noChangeAspect="1"/>
          </p:cNvPicPr>
          <p:nvPr/>
        </p:nvPicPr>
        <p:blipFill rotWithShape="1">
          <a:blip r:embed="rId3">
            <a:extLst>
              <a:ext uri="{28A0092B-C50C-407E-A947-70E740481C1C}">
                <a14:useLocalDpi xmlns:a14="http://schemas.microsoft.com/office/drawing/2010/main" val="0"/>
              </a:ext>
            </a:extLst>
          </a:blip>
          <a:srcRect b="26635"/>
          <a:stretch/>
        </p:blipFill>
        <p:spPr>
          <a:xfrm>
            <a:off x="584462" y="1382504"/>
            <a:ext cx="10720033" cy="409299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4470399" y="3302478"/>
            <a:ext cx="2725293" cy="44137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7006673" y="3338311"/>
            <a:ext cx="1190839" cy="44137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7995793" y="2831501"/>
            <a:ext cx="1854463"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Export to Microsoft Excel</a:t>
            </a:r>
          </a:p>
        </p:txBody>
      </p:sp>
      <p:sp>
        <p:nvSpPr>
          <p:cNvPr id="3" name="Oval 2">
            <a:extLst>
              <a:ext uri="{FF2B5EF4-FFF2-40B4-BE49-F238E27FC236}">
                <a16:creationId xmlns:a16="http://schemas.microsoft.com/office/drawing/2014/main" id="{030ED587-E34C-9CEF-C931-6B6C4FF646AD}"/>
              </a:ext>
            </a:extLst>
          </p:cNvPr>
          <p:cNvSpPr/>
          <p:nvPr/>
        </p:nvSpPr>
        <p:spPr>
          <a:xfrm>
            <a:off x="9598408" y="2596209"/>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7</a:t>
            </a:r>
          </a:p>
        </p:txBody>
      </p:sp>
      <p:sp>
        <p:nvSpPr>
          <p:cNvPr id="4" name="Slide Number Placeholder 18">
            <a:extLst>
              <a:ext uri="{FF2B5EF4-FFF2-40B4-BE49-F238E27FC236}">
                <a16:creationId xmlns:a16="http://schemas.microsoft.com/office/drawing/2014/main" id="{3919CBF8-8340-9121-4E57-375A18987F3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0089515"/>
      </p:ext>
    </p:extLst>
  </p:cSld>
  <p:clrMapOvr>
    <a:masterClrMapping/>
  </p:clrMapOvr>
  <p:transition>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 application&#10;&#10;Description automatically generated">
            <a:extLst>
              <a:ext uri="{FF2B5EF4-FFF2-40B4-BE49-F238E27FC236}">
                <a16:creationId xmlns:a16="http://schemas.microsoft.com/office/drawing/2014/main" id="{CED62175-0B2C-1A40-B2AD-EE1191DD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155318"/>
            <a:ext cx="10439138" cy="4847572"/>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584462" y="5532936"/>
            <a:ext cx="2717538" cy="46995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3197756" y="5317140"/>
            <a:ext cx="2085443" cy="939909"/>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770313" y="2882900"/>
            <a:ext cx="3153987" cy="214171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tx1"/>
                </a:solidFill>
                <a:latin typeface="Arial"/>
                <a:cs typeface="Arial"/>
              </a:rPr>
              <a:t>Excel file will appear at the bottom of the screen. Click to open the file.</a:t>
            </a:r>
          </a:p>
        </p:txBody>
      </p:sp>
      <p:sp>
        <p:nvSpPr>
          <p:cNvPr id="3" name="Slide Number Placeholder 18">
            <a:extLst>
              <a:ext uri="{FF2B5EF4-FFF2-40B4-BE49-F238E27FC236}">
                <a16:creationId xmlns:a16="http://schemas.microsoft.com/office/drawing/2014/main" id="{F4274347-7529-1EF9-4F46-F2A2C36CAB7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4654910"/>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2" b="0" i="0" u="none" strike="noStrike" kern="1200" cap="none" spc="0" normalizeH="0" baseline="0" noProof="0">
              <a:ln>
                <a:noFill/>
              </a:ln>
              <a:solidFill>
                <a:prstClr val="white"/>
              </a:solidFill>
              <a:effectLst/>
              <a:uLnTx/>
              <a:uFillTx/>
              <a:latin typeface="Rockwell" panose="02060603020205020403" pitchFamily="18" charset="0"/>
              <a:ea typeface="+mn-ea"/>
              <a:cs typeface="+mn-cs"/>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380380" y="1638600"/>
            <a:ext cx="11440884" cy="4308872"/>
          </a:xfrm>
          <a:prstGeom prst="rect">
            <a:avLst/>
          </a:prstGeom>
          <a:solidFill>
            <a:srgbClr val="FFFFFF"/>
          </a:solidFill>
          <a:ln>
            <a:solidFill>
              <a:schemeClr val="tx1"/>
            </a:solidFill>
          </a:ln>
          <a:effectLst/>
        </p:spPr>
        <p:txBody>
          <a:bodyPr wrap="square" lIns="91440" tIns="45720" rIns="91440" bIns="4572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rPr>
              <a:t>The FDP Module in TX-UNPS does not have an upgrade.</a:t>
            </a:r>
            <a:br>
              <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rPr>
            </a:br>
            <a:endPar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endParaRPr>
          </a:p>
          <a:p>
            <a:pPr marL="457200" indent="-457200">
              <a:buFont typeface="Arial"/>
              <a:buChar char="•"/>
              <a:defRPr/>
            </a:pPr>
            <a:r>
              <a:rPr lang="en-US" sz="3200" dirty="0">
                <a:solidFill>
                  <a:srgbClr val="000000"/>
                </a:solidFill>
                <a:effectLst>
                  <a:outerShdw blurRad="1270000" algn="ctr" rotWithShape="0">
                    <a:prstClr val="black">
                      <a:alpha val="40000"/>
                    </a:prstClr>
                  </a:outerShdw>
                </a:effectLst>
                <a:latin typeface="Arial"/>
                <a:ea typeface="Verdana"/>
                <a:cs typeface="Segoe UI"/>
              </a:rPr>
              <a:t>Since 2010</a:t>
            </a:r>
            <a:r>
              <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rPr>
              <a:t>, </a:t>
            </a:r>
            <a:r>
              <a:rPr lang="en-US" sz="3200" dirty="0">
                <a:solidFill>
                  <a:srgbClr val="000000"/>
                </a:solidFill>
                <a:effectLst>
                  <a:outerShdw blurRad="1270000" algn="ctr" rotWithShape="0">
                    <a:prstClr val="black">
                      <a:alpha val="40000"/>
                    </a:prstClr>
                  </a:outerShdw>
                </a:effectLst>
                <a:latin typeface="Arial"/>
                <a:ea typeface="Verdana"/>
                <a:cs typeface="Segoe UI"/>
              </a:rPr>
              <a:t>TDA has used</a:t>
            </a:r>
            <a:r>
              <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rPr>
              <a:t> the Web Based Supply Chain Management System (WBSCM)</a:t>
            </a:r>
            <a:r>
              <a:rPr lang="en-US" sz="3200" dirty="0">
                <a:solidFill>
                  <a:srgbClr val="000000"/>
                </a:solidFill>
                <a:effectLst>
                  <a:outerShdw blurRad="1270000" algn="ctr" rotWithShape="0">
                    <a:prstClr val="black">
                      <a:alpha val="40000"/>
                    </a:prstClr>
                  </a:outerShdw>
                </a:effectLst>
                <a:latin typeface="Arial"/>
                <a:ea typeface="Verdana"/>
                <a:cs typeface="Segoe UI"/>
              </a:rPr>
              <a:t> to submit RA orders to USDA.</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rPr>
              <a:t>USDA owns and regularly upgrades WBSCM, making it the best solution to serve RAs in Texas now and in the future.</a:t>
            </a:r>
            <a:br>
              <a:rPr kumimoji="0" lang="en-US" sz="3200" b="0" i="0" u="none" strike="noStrike" kern="1200" cap="none" spc="0" normalizeH="0" baseline="0" noProof="0" dirty="0">
                <a:ln>
                  <a:noFill/>
                </a:ln>
                <a:solidFill>
                  <a:srgbClr val="000000"/>
                </a:solidFill>
                <a:effectLst>
                  <a:outerShdw blurRad="1270000" algn="ctr" rotWithShape="0">
                    <a:prstClr val="black">
                      <a:alpha val="40000"/>
                    </a:prstClr>
                  </a:outerShdw>
                </a:effectLst>
                <a:uLnTx/>
                <a:uFillTx/>
                <a:latin typeface="Arial"/>
                <a:ea typeface="Verdana"/>
                <a:cs typeface="Segoe UI"/>
              </a:rPr>
            </a:b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6D5D46C9-AE84-F2AF-2C91-572145493F6E}"/>
              </a:ext>
            </a:extLst>
          </p:cNvPr>
          <p:cNvSpPr txBox="1"/>
          <p:nvPr/>
        </p:nvSpPr>
        <p:spPr>
          <a:xfrm>
            <a:off x="376428" y="432687"/>
            <a:ext cx="11439144"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entury Gothic"/>
                <a:ea typeface="Verdana"/>
                <a:cs typeface="Arial"/>
              </a:rPr>
              <a:t>Why WBSCM?</a:t>
            </a:r>
          </a:p>
        </p:txBody>
      </p:sp>
    </p:spTree>
    <p:extLst>
      <p:ext uri="{BB962C8B-B14F-4D97-AF65-F5344CB8AC3E}">
        <p14:creationId xmlns:p14="http://schemas.microsoft.com/office/powerpoint/2010/main" val="205596658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5EC172-9679-9DA3-73D6-92035945C97F}"/>
              </a:ext>
            </a:extLst>
          </p:cNvPr>
          <p:cNvPicPr>
            <a:picLocks noChangeAspect="1"/>
          </p:cNvPicPr>
          <p:nvPr/>
        </p:nvPicPr>
        <p:blipFill>
          <a:blip r:embed="rId3"/>
          <a:stretch>
            <a:fillRect/>
          </a:stretch>
        </p:blipFill>
        <p:spPr>
          <a:xfrm>
            <a:off x="418608" y="1807007"/>
            <a:ext cx="11354784" cy="321591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2" name="Arrow: Right 11">
            <a:extLst>
              <a:ext uri="{FF2B5EF4-FFF2-40B4-BE49-F238E27FC236}">
                <a16:creationId xmlns:a16="http://schemas.microsoft.com/office/drawing/2014/main" id="{0A695F68-8385-0DAD-118D-55A2A26187BA}"/>
              </a:ext>
            </a:extLst>
          </p:cNvPr>
          <p:cNvSpPr/>
          <p:nvPr/>
        </p:nvSpPr>
        <p:spPr>
          <a:xfrm rot="3737577">
            <a:off x="7193134" y="2512493"/>
            <a:ext cx="1214846" cy="521231"/>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3" name="Arrow: Right 12">
            <a:extLst>
              <a:ext uri="{FF2B5EF4-FFF2-40B4-BE49-F238E27FC236}">
                <a16:creationId xmlns:a16="http://schemas.microsoft.com/office/drawing/2014/main" id="{EA8A998A-FA1B-0E72-FF8D-58E6AAA692AA}"/>
              </a:ext>
            </a:extLst>
          </p:cNvPr>
          <p:cNvSpPr/>
          <p:nvPr/>
        </p:nvSpPr>
        <p:spPr>
          <a:xfrm rot="18709583">
            <a:off x="10756161" y="4951997"/>
            <a:ext cx="768861" cy="395091"/>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4" name="Arrow: Right 13">
            <a:extLst>
              <a:ext uri="{FF2B5EF4-FFF2-40B4-BE49-F238E27FC236}">
                <a16:creationId xmlns:a16="http://schemas.microsoft.com/office/drawing/2014/main" id="{8F8C3AD4-8ACC-CA3D-E4DA-63E41338E8C9}"/>
              </a:ext>
            </a:extLst>
          </p:cNvPr>
          <p:cNvSpPr/>
          <p:nvPr/>
        </p:nvSpPr>
        <p:spPr>
          <a:xfrm rot="13952941">
            <a:off x="8492174" y="4914804"/>
            <a:ext cx="691663" cy="395091"/>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4239860" y="1412385"/>
            <a:ext cx="3409236" cy="96610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a:solidFill>
                  <a:schemeClr val="tx1"/>
                </a:solidFill>
                <a:latin typeface="Arial"/>
                <a:cs typeface="Arial"/>
              </a:rPr>
              <a:t>May have to Enable Editing if presented with option before opening file.</a:t>
            </a:r>
          </a:p>
        </p:txBody>
      </p:sp>
      <p:sp>
        <p:nvSpPr>
          <p:cNvPr id="5" name="Rectangle: Rounded Corners 4">
            <a:extLst>
              <a:ext uri="{FF2B5EF4-FFF2-40B4-BE49-F238E27FC236}">
                <a16:creationId xmlns:a16="http://schemas.microsoft.com/office/drawing/2014/main" id="{457CADE0-2DD5-24AA-77E0-AAB2353C9AE4}"/>
              </a:ext>
            </a:extLst>
          </p:cNvPr>
          <p:cNvSpPr/>
          <p:nvPr/>
        </p:nvSpPr>
        <p:spPr>
          <a:xfrm>
            <a:off x="8928644" y="5204011"/>
            <a:ext cx="2211948" cy="69452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a:solidFill>
                  <a:schemeClr val="tx1"/>
                </a:solidFill>
                <a:latin typeface="Arial"/>
                <a:cs typeface="Arial"/>
              </a:rPr>
              <a:t>Scroll bar at bottom to see all columns.</a:t>
            </a:r>
          </a:p>
        </p:txBody>
      </p:sp>
      <p:sp>
        <p:nvSpPr>
          <p:cNvPr id="3" name="Slide Number Placeholder 18">
            <a:extLst>
              <a:ext uri="{FF2B5EF4-FFF2-40B4-BE49-F238E27FC236}">
                <a16:creationId xmlns:a16="http://schemas.microsoft.com/office/drawing/2014/main" id="{03063B52-15D3-F8B2-2FA8-07EB43035171}"/>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8442753"/>
      </p:ext>
    </p:extLst>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B0868BEC-8500-9F94-EFA2-6BA85F583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2332381"/>
            <a:ext cx="10720034" cy="3427610"/>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ctr">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Arrow: Right 9">
            <a:extLst>
              <a:ext uri="{FF2B5EF4-FFF2-40B4-BE49-F238E27FC236}">
                <a16:creationId xmlns:a16="http://schemas.microsoft.com/office/drawing/2014/main" id="{579264B4-9079-CD48-4F63-902499FCCB5E}"/>
              </a:ext>
            </a:extLst>
          </p:cNvPr>
          <p:cNvSpPr/>
          <p:nvPr/>
        </p:nvSpPr>
        <p:spPr>
          <a:xfrm rot="595152">
            <a:off x="7444958" y="2010228"/>
            <a:ext cx="2831519" cy="354456"/>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Arrow: Right 14">
            <a:extLst>
              <a:ext uri="{FF2B5EF4-FFF2-40B4-BE49-F238E27FC236}">
                <a16:creationId xmlns:a16="http://schemas.microsoft.com/office/drawing/2014/main" id="{71533EB7-AD96-EBC1-254F-C3B61BEAE61B}"/>
              </a:ext>
            </a:extLst>
          </p:cNvPr>
          <p:cNvSpPr/>
          <p:nvPr/>
        </p:nvSpPr>
        <p:spPr>
          <a:xfrm rot="10305212">
            <a:off x="1465273" y="1998100"/>
            <a:ext cx="3220118" cy="354456"/>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8BEAF7C9-2A9F-5321-A31B-AB3E73E51E7A}"/>
              </a:ext>
            </a:extLst>
          </p:cNvPr>
          <p:cNvSpPr/>
          <p:nvPr/>
        </p:nvSpPr>
        <p:spPr>
          <a:xfrm>
            <a:off x="4239860" y="1285948"/>
            <a:ext cx="3409236" cy="96610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Twenty-four columns of information found in Requisition Status Report</a:t>
            </a:r>
            <a:endParaRPr lang="en-US"/>
          </a:p>
        </p:txBody>
      </p:sp>
      <p:sp>
        <p:nvSpPr>
          <p:cNvPr id="14" name="Arrow: Right 13">
            <a:extLst>
              <a:ext uri="{FF2B5EF4-FFF2-40B4-BE49-F238E27FC236}">
                <a16:creationId xmlns:a16="http://schemas.microsoft.com/office/drawing/2014/main" id="{12D9E74B-1C9F-52B2-075B-8FCC0B144C14}"/>
              </a:ext>
            </a:extLst>
          </p:cNvPr>
          <p:cNvSpPr/>
          <p:nvPr/>
        </p:nvSpPr>
        <p:spPr>
          <a:xfrm rot="13952941">
            <a:off x="9456471" y="5413154"/>
            <a:ext cx="451116" cy="395091"/>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2" name="Rectangle: Rounded Corners 11">
            <a:extLst>
              <a:ext uri="{FF2B5EF4-FFF2-40B4-BE49-F238E27FC236}">
                <a16:creationId xmlns:a16="http://schemas.microsoft.com/office/drawing/2014/main" id="{23AB3C15-8E24-7097-E2A5-D02648FA18A7}"/>
              </a:ext>
            </a:extLst>
          </p:cNvPr>
          <p:cNvSpPr/>
          <p:nvPr/>
        </p:nvSpPr>
        <p:spPr>
          <a:xfrm>
            <a:off x="9765984" y="5666322"/>
            <a:ext cx="2211948" cy="69452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a:solidFill>
                  <a:schemeClr val="tx1"/>
                </a:solidFill>
                <a:latin typeface="Arial"/>
                <a:cs typeface="Arial"/>
              </a:rPr>
              <a:t>Scroll bar at bottom to see all columns.</a:t>
            </a:r>
          </a:p>
        </p:txBody>
      </p:sp>
      <p:sp>
        <p:nvSpPr>
          <p:cNvPr id="3" name="Slide Number Placeholder 18">
            <a:extLst>
              <a:ext uri="{FF2B5EF4-FFF2-40B4-BE49-F238E27FC236}">
                <a16:creationId xmlns:a16="http://schemas.microsoft.com/office/drawing/2014/main" id="{2139CB27-3BD3-78BB-F0F5-B2E86C0DE57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9576334"/>
      </p:ext>
    </p:extLst>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57ECF51-968F-355A-C55C-96FBEAB37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216689"/>
            <a:ext cx="10753389" cy="3749011"/>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986423" y="1706478"/>
            <a:ext cx="2645777" cy="325922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599011" y="3912993"/>
            <a:ext cx="3593320" cy="188314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Requisition/Redistribution Document Type</a:t>
            </a:r>
            <a:endParaRPr lang="en-US" sz="2000" b="1">
              <a:solidFill>
                <a:schemeClr val="tx1"/>
              </a:solidFill>
              <a:latin typeface="Arial" panose="020B0604020202020204" pitchFamily="34" charset="0"/>
              <a:cs typeface="Arial" panose="020B0604020202020204" pitchFamily="34" charset="0"/>
            </a:endParaRPr>
          </a:p>
          <a:p>
            <a:pPr algn="ctr"/>
            <a:endParaRPr lang="en-US" sz="2000" b="1">
              <a:solidFill>
                <a:schemeClr val="tx1"/>
              </a:solidFill>
              <a:latin typeface="Arial"/>
              <a:cs typeface="Arial"/>
            </a:endParaRPr>
          </a:p>
          <a:p>
            <a:pPr marL="342900" indent="-342900">
              <a:buFont typeface="Arial"/>
              <a:buChar char="•"/>
            </a:pPr>
            <a:r>
              <a:rPr lang="en-US" sz="2000" b="1">
                <a:solidFill>
                  <a:schemeClr val="tx1"/>
                </a:solidFill>
                <a:latin typeface="Arial"/>
                <a:cs typeface="Arial"/>
              </a:rPr>
              <a:t>Hide this column if not needed</a:t>
            </a:r>
            <a:endParaRPr lang="en-US" sz="2000" b="1">
              <a:solidFill>
                <a:schemeClr val="tx1"/>
              </a:solidFill>
              <a:latin typeface="Arial" panose="020B0604020202020204" pitchFamily="34" charset="0"/>
              <a:cs typeface="Arial" panose="020B0604020202020204" pitchFamily="34" charset="0"/>
            </a:endParaRPr>
          </a:p>
        </p:txBody>
      </p:sp>
      <p:sp>
        <p:nvSpPr>
          <p:cNvPr id="3" name="Slide Number Placeholder 18">
            <a:extLst>
              <a:ext uri="{FF2B5EF4-FFF2-40B4-BE49-F238E27FC236}">
                <a16:creationId xmlns:a16="http://schemas.microsoft.com/office/drawing/2014/main" id="{584E788F-F2FF-D054-0AA6-371F15C2471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5897114"/>
      </p:ext>
    </p:extLst>
  </p:cSld>
  <p:clrMapOvr>
    <a:masterClrMapping/>
  </p:clrMapOvr>
  <p:transition>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57ECF51-968F-355A-C55C-96FBEAB37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216689"/>
            <a:ext cx="10753389" cy="3749011"/>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3628023" y="1693778"/>
            <a:ext cx="2645777" cy="327192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3211011" y="4144637"/>
            <a:ext cx="3479800" cy="203917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Requisition or Redistribution Order Number</a:t>
            </a:r>
          </a:p>
          <a:p>
            <a:pPr marL="342900" indent="-342900">
              <a:buFont typeface="Wingdings" panose="05000000000000000000" pitchFamily="2" charset="2"/>
              <a:buChar char="§"/>
            </a:pPr>
            <a:r>
              <a:rPr lang="en-US" sz="2000" b="1">
                <a:solidFill>
                  <a:schemeClr val="tx1"/>
                </a:solidFill>
                <a:latin typeface="Arial" panose="020B0604020202020204" pitchFamily="34" charset="0"/>
                <a:cs typeface="Arial" panose="020B0604020202020204" pitchFamily="34" charset="0"/>
              </a:rPr>
              <a:t>Can hide if not needed</a:t>
            </a:r>
          </a:p>
        </p:txBody>
      </p:sp>
      <p:sp>
        <p:nvSpPr>
          <p:cNvPr id="3" name="Slide Number Placeholder 18">
            <a:extLst>
              <a:ext uri="{FF2B5EF4-FFF2-40B4-BE49-F238E27FC236}">
                <a16:creationId xmlns:a16="http://schemas.microsoft.com/office/drawing/2014/main" id="{63791D01-C843-FF91-CC05-D36E3D4CB8C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5033249"/>
      </p:ext>
    </p:extLst>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57ECF51-968F-355A-C55C-96FBEAB37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30" y="1216689"/>
            <a:ext cx="10753389" cy="3749011"/>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6206123" y="1689116"/>
            <a:ext cx="2645777" cy="327658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5757361" y="4423690"/>
            <a:ext cx="3543300" cy="197501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Item number identified on the requisition or redistribution order</a:t>
            </a:r>
            <a:br>
              <a:rPr lang="en-US" sz="2000" b="1">
                <a:solidFill>
                  <a:schemeClr val="tx1"/>
                </a:solidFill>
                <a:latin typeface="Arial" panose="020B0604020202020204" pitchFamily="34" charset="0"/>
                <a:cs typeface="Arial" panose="020B0604020202020204" pitchFamily="34" charset="0"/>
              </a:rPr>
            </a:br>
            <a:endParaRPr lang="en-US" sz="2000" b="1">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b="1">
                <a:solidFill>
                  <a:schemeClr val="tx1"/>
                </a:solidFill>
                <a:latin typeface="Arial" panose="020B0604020202020204" pitchFamily="34" charset="0"/>
                <a:cs typeface="Arial" panose="020B0604020202020204" pitchFamily="34" charset="0"/>
              </a:rPr>
              <a:t>Can hide if not needed</a:t>
            </a:r>
          </a:p>
        </p:txBody>
      </p:sp>
      <p:sp>
        <p:nvSpPr>
          <p:cNvPr id="3" name="Slide Number Placeholder 18">
            <a:extLst>
              <a:ext uri="{FF2B5EF4-FFF2-40B4-BE49-F238E27FC236}">
                <a16:creationId xmlns:a16="http://schemas.microsoft.com/office/drawing/2014/main" id="{CC61D8D2-0A95-7841-D245-7C8F4D9E1184}"/>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1758650"/>
      </p:ext>
    </p:extLst>
  </p:cSld>
  <p:clrMapOvr>
    <a:masterClrMapping/>
  </p:clrMapOvr>
  <p:transition>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57ECF51-968F-355A-C55C-96FBEAB37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216689"/>
            <a:ext cx="10753389" cy="3749011"/>
          </a:xfrm>
          <a:prstGeom prst="rect">
            <a:avLst/>
          </a:prstGeom>
          <a:ln>
            <a:solidFill>
              <a:schemeClr val="accent4"/>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8755742" y="1758361"/>
            <a:ext cx="2582109" cy="337406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8275146" y="4882984"/>
            <a:ext cx="3543300" cy="156323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Approval status for line item on the requisition or redistribution.</a:t>
            </a:r>
          </a:p>
        </p:txBody>
      </p:sp>
      <p:sp>
        <p:nvSpPr>
          <p:cNvPr id="3" name="Slide Number Placeholder 18">
            <a:extLst>
              <a:ext uri="{FF2B5EF4-FFF2-40B4-BE49-F238E27FC236}">
                <a16:creationId xmlns:a16="http://schemas.microsoft.com/office/drawing/2014/main" id="{90246D6E-6A5A-B9AC-A905-397D266CB091}"/>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9255628"/>
      </p:ext>
    </p:extLst>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C75BA8F6-580A-114E-274C-E688A904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356179"/>
            <a:ext cx="10720033" cy="437158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584461" y="1873164"/>
            <a:ext cx="2285739" cy="385460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431800" y="3283315"/>
            <a:ext cx="2641599" cy="155856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RA WBSCM Customer ID #</a:t>
            </a:r>
          </a:p>
        </p:txBody>
      </p:sp>
      <p:sp>
        <p:nvSpPr>
          <p:cNvPr id="3" name="Slide Number Placeholder 18">
            <a:extLst>
              <a:ext uri="{FF2B5EF4-FFF2-40B4-BE49-F238E27FC236}">
                <a16:creationId xmlns:a16="http://schemas.microsoft.com/office/drawing/2014/main" id="{9321E087-F3B2-CBEE-B0E6-755DF2F8C9AB}"/>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3009001"/>
      </p:ext>
    </p:extLst>
  </p:cSld>
  <p:clrMapOvr>
    <a:masterClrMapping/>
  </p:clrMapOvr>
  <p:transition>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C75BA8F6-580A-114E-274C-E688A904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356179"/>
            <a:ext cx="10720033" cy="437158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2730500" y="1897488"/>
            <a:ext cx="2171701" cy="383027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2489200" y="4635019"/>
            <a:ext cx="2590800" cy="163291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RA/Customer Name</a:t>
            </a:r>
          </a:p>
        </p:txBody>
      </p:sp>
      <p:sp>
        <p:nvSpPr>
          <p:cNvPr id="3" name="Slide Number Placeholder 18">
            <a:extLst>
              <a:ext uri="{FF2B5EF4-FFF2-40B4-BE49-F238E27FC236}">
                <a16:creationId xmlns:a16="http://schemas.microsoft.com/office/drawing/2014/main" id="{F6245532-1088-7D5A-12E8-425FE93F6166}"/>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550286"/>
      </p:ext>
    </p:extLst>
  </p:cSld>
  <p:clrMapOvr>
    <a:masterClrMapping/>
  </p:clrMapOvr>
  <p:transition>
    <p:cut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C75BA8F6-580A-114E-274C-E688A904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356179"/>
            <a:ext cx="10720033" cy="437158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4749801" y="1816100"/>
            <a:ext cx="1168400" cy="391166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4280031" y="4908211"/>
            <a:ext cx="2285740" cy="138101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RA ID Number assigned by SDA</a:t>
            </a:r>
          </a:p>
        </p:txBody>
      </p:sp>
      <p:sp>
        <p:nvSpPr>
          <p:cNvPr id="3" name="Slide Number Placeholder 18">
            <a:extLst>
              <a:ext uri="{FF2B5EF4-FFF2-40B4-BE49-F238E27FC236}">
                <a16:creationId xmlns:a16="http://schemas.microsoft.com/office/drawing/2014/main" id="{2685EA84-AEA8-F476-8E38-DBB15E1E49E6}"/>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0811453"/>
      </p:ext>
    </p:extLst>
  </p:cSld>
  <p:clrMapOvr>
    <a:masterClrMapping/>
  </p:clrMapOvr>
  <p:transition>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C75BA8F6-580A-114E-274C-E688A904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356179"/>
            <a:ext cx="10720033" cy="437158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5842000" y="1823130"/>
            <a:ext cx="2184399" cy="390463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4724399" y="3775448"/>
            <a:ext cx="4419599" cy="259646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Ship-To WBSCM ID Number</a:t>
            </a:r>
            <a:br>
              <a:rPr lang="en-US" sz="2000" b="1">
                <a:solidFill>
                  <a:schemeClr val="tx1"/>
                </a:solidFill>
                <a:latin typeface="Arial" panose="020B0604020202020204" pitchFamily="34" charset="0"/>
                <a:cs typeface="Arial" panose="020B0604020202020204" pitchFamily="34" charset="0"/>
              </a:rPr>
            </a:br>
            <a:endParaRPr lang="en-US" sz="2000" b="1">
              <a:solidFill>
                <a:schemeClr val="tx1"/>
              </a:solidFill>
              <a:latin typeface="Arial" panose="020B0604020202020204" pitchFamily="34" charset="0"/>
              <a:cs typeface="Arial" panose="020B0604020202020204" pitchFamily="34" charset="0"/>
            </a:endParaRPr>
          </a:p>
          <a:p>
            <a:r>
              <a:rPr lang="en-US" sz="2000" b="1">
                <a:solidFill>
                  <a:schemeClr val="tx1"/>
                </a:solidFill>
                <a:latin typeface="Arial" panose="020B0604020202020204" pitchFamily="34" charset="0"/>
                <a:cs typeface="Arial" panose="020B0604020202020204" pitchFamily="34" charset="0"/>
              </a:rPr>
              <a:t>Ship-To Parties can include:</a:t>
            </a:r>
          </a:p>
          <a:p>
            <a:pPr marL="342900" indent="-342900">
              <a:buFont typeface="Arial" panose="020B0604020202020204" pitchFamily="34" charset="0"/>
              <a:buChar char="•"/>
            </a:pPr>
            <a:r>
              <a:rPr lang="en-US" sz="2000" b="1">
                <a:solidFill>
                  <a:schemeClr val="tx1"/>
                </a:solidFill>
                <a:latin typeface="Arial" panose="020B0604020202020204" pitchFamily="34" charset="0"/>
                <a:cs typeface="Arial" panose="020B0604020202020204" pitchFamily="34" charset="0"/>
              </a:rPr>
              <a:t>Direct Ship Warehouses</a:t>
            </a:r>
          </a:p>
          <a:p>
            <a:pPr marL="342900" indent="-342900">
              <a:buFont typeface="Arial" panose="020B0604020202020204" pitchFamily="34" charset="0"/>
              <a:buChar char="•"/>
            </a:pPr>
            <a:r>
              <a:rPr lang="en-US" sz="2000" b="1">
                <a:solidFill>
                  <a:schemeClr val="tx1"/>
                </a:solidFill>
                <a:latin typeface="Arial" panose="020B0604020202020204" pitchFamily="34" charset="0"/>
                <a:cs typeface="Arial" panose="020B0604020202020204" pitchFamily="34" charset="0"/>
              </a:rPr>
              <a:t>State Contracted Warehouses</a:t>
            </a:r>
          </a:p>
          <a:p>
            <a:pPr marL="342900" indent="-342900">
              <a:buFont typeface="Arial" panose="020B0604020202020204" pitchFamily="34" charset="0"/>
              <a:buChar char="•"/>
            </a:pPr>
            <a:r>
              <a:rPr lang="en-US" sz="2000" b="1">
                <a:solidFill>
                  <a:schemeClr val="tx1"/>
                </a:solidFill>
                <a:latin typeface="Arial" panose="020B0604020202020204" pitchFamily="34" charset="0"/>
                <a:cs typeface="Arial" panose="020B0604020202020204" pitchFamily="34" charset="0"/>
              </a:rPr>
              <a:t>Processors</a:t>
            </a:r>
          </a:p>
        </p:txBody>
      </p:sp>
      <p:sp>
        <p:nvSpPr>
          <p:cNvPr id="3" name="Slide Number Placeholder 18">
            <a:extLst>
              <a:ext uri="{FF2B5EF4-FFF2-40B4-BE49-F238E27FC236}">
                <a16:creationId xmlns:a16="http://schemas.microsoft.com/office/drawing/2014/main" id="{C5E6D042-BF5E-BC08-7701-E025DEA6276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4122149"/>
      </p:ext>
    </p:extLst>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dirty="0">
              <a:latin typeface="Arial"/>
              <a:cs typeface="Arial"/>
            </a:endParaRPr>
          </a:p>
          <a:p>
            <a:r>
              <a:rPr lang="en-US" sz="3200" dirty="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
        <p:nvSpPr>
          <p:cNvPr id="3" name="Slide Number Placeholder 8">
            <a:extLst>
              <a:ext uri="{FF2B5EF4-FFF2-40B4-BE49-F238E27FC236}">
                <a16:creationId xmlns:a16="http://schemas.microsoft.com/office/drawing/2014/main" id="{ADFF9236-BFE6-5864-C05D-C5765BDC088C}"/>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3</a:t>
            </a:fld>
            <a:endParaRPr lang="en-US" dirty="0">
              <a:solidFill>
                <a:schemeClr val="bg1"/>
              </a:solidFill>
            </a:endParaRPr>
          </a:p>
        </p:txBody>
      </p:sp>
    </p:spTree>
    <p:extLst>
      <p:ext uri="{BB962C8B-B14F-4D97-AF65-F5344CB8AC3E}">
        <p14:creationId xmlns:p14="http://schemas.microsoft.com/office/powerpoint/2010/main" val="199408765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C75BA8F6-580A-114E-274C-E688A9049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356179"/>
            <a:ext cx="10720033" cy="437158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30</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8051798" y="1862740"/>
            <a:ext cx="3252696" cy="386502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7468346" y="3795254"/>
            <a:ext cx="4419599" cy="259646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panose="020B0604020202020204" pitchFamily="34" charset="0"/>
                <a:cs typeface="Arial" panose="020B0604020202020204" pitchFamily="34" charset="0"/>
              </a:rPr>
              <a:t>Name of Ship-To destination for material/line item</a:t>
            </a:r>
            <a:br>
              <a:rPr lang="en-US" sz="2000" b="1" dirty="0">
                <a:solidFill>
                  <a:schemeClr val="tx1"/>
                </a:solidFill>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Ship-To Parties can include:</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Direct Ship Warehouses</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State Contracted Warehouses</a:t>
            </a:r>
          </a:p>
          <a:p>
            <a:pPr marL="342900" indent="-342900">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Processors</a:t>
            </a:r>
          </a:p>
        </p:txBody>
      </p:sp>
      <p:sp>
        <p:nvSpPr>
          <p:cNvPr id="3" name="Slide Number Placeholder 18">
            <a:extLst>
              <a:ext uri="{FF2B5EF4-FFF2-40B4-BE49-F238E27FC236}">
                <a16:creationId xmlns:a16="http://schemas.microsoft.com/office/drawing/2014/main" id="{611C1667-03A4-46E8-610C-486B5E83261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3417168"/>
      </p:ext>
    </p:extLst>
  </p:cSld>
  <p:clrMapOvr>
    <a:masterClrMapping/>
  </p:clrMapOvr>
  <p:transition>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81EB37E-BB8D-ED9B-710F-5641645DB2B1}"/>
              </a:ext>
            </a:extLst>
          </p:cNvPr>
          <p:cNvPicPr>
            <a:picLocks noChangeAspect="1"/>
          </p:cNvPicPr>
          <p:nvPr/>
        </p:nvPicPr>
        <p:blipFill rotWithShape="1">
          <a:blip r:embed="rId3">
            <a:extLst>
              <a:ext uri="{28A0092B-C50C-407E-A947-70E740481C1C}">
                <a14:useLocalDpi xmlns:a14="http://schemas.microsoft.com/office/drawing/2010/main" val="0"/>
              </a:ext>
            </a:extLst>
          </a:blip>
          <a:srcRect r="19128"/>
          <a:stretch/>
        </p:blipFill>
        <p:spPr>
          <a:xfrm>
            <a:off x="584462" y="1398086"/>
            <a:ext cx="10727029" cy="3897814"/>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31</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584462" y="1782168"/>
            <a:ext cx="1333238" cy="351373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177799" y="4233538"/>
            <a:ext cx="3289301" cy="141049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panose="020B0604020202020204" pitchFamily="34" charset="0"/>
                <a:cs typeface="Arial" panose="020B0604020202020204" pitchFamily="34" charset="0"/>
              </a:rPr>
              <a:t>USDA Assigned Item/Material Number</a:t>
            </a:r>
          </a:p>
        </p:txBody>
      </p:sp>
      <p:sp>
        <p:nvSpPr>
          <p:cNvPr id="3" name="Slide Number Placeholder 18">
            <a:extLst>
              <a:ext uri="{FF2B5EF4-FFF2-40B4-BE49-F238E27FC236}">
                <a16:creationId xmlns:a16="http://schemas.microsoft.com/office/drawing/2014/main" id="{145F6991-18DB-3C27-D33D-88D6C9EE0F3C}"/>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3724073"/>
      </p:ext>
    </p:extLst>
  </p:cSld>
  <p:clrMapOvr>
    <a:masterClrMapping/>
  </p:clrMapOvr>
  <p:transition>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81EB37E-BB8D-ED9B-710F-5641645DB2B1}"/>
              </a:ext>
            </a:extLst>
          </p:cNvPr>
          <p:cNvPicPr>
            <a:picLocks noChangeAspect="1"/>
          </p:cNvPicPr>
          <p:nvPr/>
        </p:nvPicPr>
        <p:blipFill rotWithShape="1">
          <a:blip r:embed="rId3">
            <a:extLst>
              <a:ext uri="{28A0092B-C50C-407E-A947-70E740481C1C}">
                <a14:useLocalDpi xmlns:a14="http://schemas.microsoft.com/office/drawing/2010/main" val="0"/>
              </a:ext>
            </a:extLst>
          </a:blip>
          <a:srcRect r="19128"/>
          <a:stretch/>
        </p:blipFill>
        <p:spPr>
          <a:xfrm>
            <a:off x="584462" y="1398086"/>
            <a:ext cx="10727029" cy="3897814"/>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32</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1943362" y="1782168"/>
            <a:ext cx="5359138" cy="351373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3119314" y="4938783"/>
            <a:ext cx="3545255" cy="141049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panose="020B0604020202020204" pitchFamily="34" charset="0"/>
                <a:cs typeface="Arial" panose="020B0604020202020204" pitchFamily="34" charset="0"/>
              </a:rPr>
              <a:t>Item/Material Description.</a:t>
            </a:r>
          </a:p>
          <a:p>
            <a:pPr algn="ctr"/>
            <a:r>
              <a:rPr lang="en-US" sz="2000" b="1" dirty="0">
                <a:solidFill>
                  <a:schemeClr val="tx1"/>
                </a:solidFill>
                <a:latin typeface="Arial" panose="020B0604020202020204" pitchFamily="34" charset="0"/>
                <a:cs typeface="Arial" panose="020B0604020202020204" pitchFamily="34" charset="0"/>
              </a:rPr>
              <a:t>Usually includes </a:t>
            </a:r>
          </a:p>
          <a:p>
            <a:pPr algn="ctr"/>
            <a:r>
              <a:rPr lang="en-US" sz="2000" b="1" dirty="0">
                <a:solidFill>
                  <a:schemeClr val="tx1"/>
                </a:solidFill>
                <a:latin typeface="Arial" panose="020B0604020202020204" pitchFamily="34" charset="0"/>
                <a:cs typeface="Arial" panose="020B0604020202020204" pitchFamily="34" charset="0"/>
              </a:rPr>
              <a:t>a pack size</a:t>
            </a:r>
          </a:p>
        </p:txBody>
      </p:sp>
      <p:sp>
        <p:nvSpPr>
          <p:cNvPr id="3" name="Slide Number Placeholder 18">
            <a:extLst>
              <a:ext uri="{FF2B5EF4-FFF2-40B4-BE49-F238E27FC236}">
                <a16:creationId xmlns:a16="http://schemas.microsoft.com/office/drawing/2014/main" id="{C4A7C182-BB3E-DC4A-D629-C96EB0F44EF4}"/>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1757442"/>
      </p:ext>
    </p:extLst>
  </p:cSld>
  <p:clrMapOvr>
    <a:masterClrMapping/>
  </p:clrMapOvr>
  <p:transition>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F81EB37E-BB8D-ED9B-710F-5641645DB2B1}"/>
              </a:ext>
            </a:extLst>
          </p:cNvPr>
          <p:cNvPicPr>
            <a:picLocks noChangeAspect="1"/>
          </p:cNvPicPr>
          <p:nvPr/>
        </p:nvPicPr>
        <p:blipFill rotWithShape="1">
          <a:blip r:embed="rId3">
            <a:extLst>
              <a:ext uri="{28A0092B-C50C-407E-A947-70E740481C1C}">
                <a14:useLocalDpi xmlns:a14="http://schemas.microsoft.com/office/drawing/2010/main" val="0"/>
              </a:ext>
            </a:extLst>
          </a:blip>
          <a:srcRect r="19128"/>
          <a:stretch/>
        </p:blipFill>
        <p:spPr>
          <a:xfrm>
            <a:off x="584462" y="1398086"/>
            <a:ext cx="10727029" cy="3897814"/>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33</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7264662" y="1782168"/>
            <a:ext cx="4039833" cy="351373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7150100" y="4664930"/>
            <a:ext cx="4251419" cy="158996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Production Hierarchy</a:t>
            </a:r>
            <a:endParaRPr lang="en-US" sz="20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tx1"/>
                </a:solidFill>
                <a:latin typeface="Arial"/>
                <a:cs typeface="Arial"/>
              </a:rPr>
              <a:t>Material Grouping Categories</a:t>
            </a:r>
          </a:p>
          <a:p>
            <a:pPr marL="342900" indent="-342900">
              <a:buFont typeface="Arial" panose="020B0604020202020204" pitchFamily="34" charset="0"/>
              <a:buChar char="•"/>
            </a:pPr>
            <a:r>
              <a:rPr lang="en-US" sz="2000" b="1" dirty="0">
                <a:solidFill>
                  <a:schemeClr val="tx1"/>
                </a:solidFill>
                <a:latin typeface="Arial"/>
                <a:cs typeface="Arial"/>
              </a:rPr>
              <a:t>Can hide column if not needed</a:t>
            </a:r>
            <a:endParaRPr lang="en-US" dirty="0">
              <a:solidFill>
                <a:schemeClr val="tx1"/>
              </a:solidFill>
              <a:latin typeface="Arial"/>
              <a:cs typeface="Arial"/>
            </a:endParaRPr>
          </a:p>
        </p:txBody>
      </p:sp>
      <p:sp>
        <p:nvSpPr>
          <p:cNvPr id="3" name="Slide Number Placeholder 18">
            <a:extLst>
              <a:ext uri="{FF2B5EF4-FFF2-40B4-BE49-F238E27FC236}">
                <a16:creationId xmlns:a16="http://schemas.microsoft.com/office/drawing/2014/main" id="{80374E1B-C36A-E95D-1F85-2A098BDAD40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9199973"/>
      </p:ext>
    </p:extLst>
  </p:cSld>
  <p:clrMapOvr>
    <a:masterClrMapping/>
  </p:clrMapOvr>
  <p:transition>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C6ED8E3-55D8-A23F-096E-74EFACD3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47583"/>
            <a:ext cx="10690853" cy="368001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34</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584461" y="1689100"/>
            <a:ext cx="2260339" cy="323849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177800" y="3955881"/>
            <a:ext cx="3926839" cy="244885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solidFill>
                <a:latin typeface="Arial"/>
                <a:cs typeface="Arial"/>
              </a:rPr>
              <a:t>Requested Delivery Date </a:t>
            </a:r>
            <a:br>
              <a:rPr lang="en-US" b="1" dirty="0">
                <a:latin typeface="Arial" panose="020B0604020202020204" pitchFamily="34" charset="0"/>
                <a:cs typeface="Arial" panose="020B0604020202020204" pitchFamily="34" charset="0"/>
              </a:rPr>
            </a:br>
            <a:endParaRPr lang="en-US" dirty="0">
              <a:ea typeface="+mn-lt"/>
              <a:cs typeface="+mn-lt"/>
            </a:endParaRPr>
          </a:p>
          <a:p>
            <a:pPr marL="285750" indent="-285750">
              <a:buFont typeface="Wingdings,Sans-Serif"/>
              <a:buChar char="§"/>
            </a:pPr>
            <a:r>
              <a:rPr lang="en-US" b="1" dirty="0">
                <a:solidFill>
                  <a:schemeClr val="tx1"/>
                </a:solidFill>
                <a:latin typeface="Arial"/>
                <a:cs typeface="Arial"/>
              </a:rPr>
              <a:t>Date RA requested material be delivered to Ship-To Destination (e.g. warehouse)</a:t>
            </a:r>
            <a:br>
              <a:rPr lang="en-US" b="1" dirty="0">
                <a:latin typeface="Arial" panose="020B0604020202020204" pitchFamily="34" charset="0"/>
                <a:cs typeface="Arial" panose="020B0604020202020204" pitchFamily="34" charset="0"/>
              </a:rPr>
            </a:br>
            <a:endParaRPr lang="en-US" dirty="0">
              <a:ea typeface="+mn-lt"/>
              <a:cs typeface="+mn-lt"/>
            </a:endParaRPr>
          </a:p>
          <a:p>
            <a:pPr marL="285750" indent="-285750">
              <a:buFont typeface="Wingdings,Sans-Serif"/>
              <a:buChar char="§"/>
            </a:pPr>
            <a:r>
              <a:rPr lang="en-US" b="1" dirty="0">
                <a:solidFill>
                  <a:schemeClr val="tx1"/>
                </a:solidFill>
                <a:latin typeface="Arial"/>
                <a:cs typeface="Arial"/>
              </a:rPr>
              <a:t>Ship-To Destinations include warehouse and processors.</a:t>
            </a:r>
            <a:endParaRPr lang="en-US" dirty="0">
              <a:solidFill>
                <a:schemeClr val="tx1"/>
              </a:solidFill>
              <a:latin typeface="Arial"/>
              <a:cs typeface="Arial"/>
            </a:endParaRPr>
          </a:p>
        </p:txBody>
      </p:sp>
      <p:sp>
        <p:nvSpPr>
          <p:cNvPr id="3" name="Slide Number Placeholder 18">
            <a:extLst>
              <a:ext uri="{FF2B5EF4-FFF2-40B4-BE49-F238E27FC236}">
                <a16:creationId xmlns:a16="http://schemas.microsoft.com/office/drawing/2014/main" id="{0D96DB1F-B500-5B67-EC26-871A7AC81751}"/>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4339287"/>
      </p:ext>
    </p:extLst>
  </p:cSld>
  <p:clrMapOvr>
    <a:masterClrMapping/>
  </p:clrMapOvr>
  <p:transition>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C6ED8E3-55D8-A23F-096E-74EFACD3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47583"/>
            <a:ext cx="10690853" cy="368001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dirty="0">
                <a:latin typeface="Arial"/>
                <a:cs typeface="Arial"/>
              </a:rPr>
              <a:t>Running Requisition Status Report</a:t>
            </a:r>
            <a:endParaRPr lang="en-US" sz="44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35</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2794261" y="1689100"/>
            <a:ext cx="1206239" cy="32385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1994030" y="4699000"/>
            <a:ext cx="2806699" cy="167900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panose="020B0604020202020204" pitchFamily="34" charset="0"/>
                <a:cs typeface="Arial" panose="020B0604020202020204" pitchFamily="34" charset="0"/>
              </a:rPr>
              <a:t>Program</a:t>
            </a:r>
            <a:br>
              <a:rPr lang="en-US" sz="2000" b="1" dirty="0">
                <a:solidFill>
                  <a:schemeClr val="tx1"/>
                </a:solidFill>
                <a:latin typeface="Arial" panose="020B0604020202020204" pitchFamily="34" charset="0"/>
                <a:cs typeface="Arial" panose="020B0604020202020204" pitchFamily="34" charset="0"/>
              </a:rPr>
            </a:br>
            <a:br>
              <a:rPr lang="en-US" sz="2000" b="1" dirty="0">
                <a:solidFill>
                  <a:schemeClr val="tx1"/>
                </a:solidFill>
                <a:latin typeface="Arial" panose="020B0604020202020204" pitchFamily="34" charset="0"/>
                <a:cs typeface="Arial" panose="020B0604020202020204" pitchFamily="34" charset="0"/>
              </a:rPr>
            </a:br>
            <a:r>
              <a:rPr lang="en-US" sz="2000" b="1" dirty="0" err="1">
                <a:solidFill>
                  <a:schemeClr val="tx1"/>
                </a:solidFill>
                <a:latin typeface="Arial" panose="020B0604020202020204" pitchFamily="34" charset="0"/>
                <a:cs typeface="Arial" panose="020B0604020202020204" pitchFamily="34" charset="0"/>
              </a:rPr>
              <a:t>Program</a:t>
            </a:r>
            <a:r>
              <a:rPr lang="en-US" sz="2000" b="1" dirty="0">
                <a:solidFill>
                  <a:schemeClr val="tx1"/>
                </a:solidFill>
                <a:latin typeface="Arial" panose="020B0604020202020204" pitchFamily="34" charset="0"/>
                <a:cs typeface="Arial" panose="020B0604020202020204" pitchFamily="34" charset="0"/>
              </a:rPr>
              <a:t> under which requisition(s) was placed</a:t>
            </a:r>
          </a:p>
        </p:txBody>
      </p:sp>
      <p:sp>
        <p:nvSpPr>
          <p:cNvPr id="3" name="Slide Number Placeholder 18">
            <a:extLst>
              <a:ext uri="{FF2B5EF4-FFF2-40B4-BE49-F238E27FC236}">
                <a16:creationId xmlns:a16="http://schemas.microsoft.com/office/drawing/2014/main" id="{CAB02933-52D4-BA7B-C914-BC6F60BF6CEC}"/>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2559490"/>
      </p:ext>
    </p:extLst>
  </p:cSld>
  <p:clrMapOvr>
    <a:masterClrMapping/>
  </p:clrMapOvr>
  <p:transition>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C6ED8E3-55D8-A23F-096E-74EFACD3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230024"/>
            <a:ext cx="10690853" cy="368001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4000761" y="1663700"/>
            <a:ext cx="2361939" cy="328145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3307080" y="4102100"/>
            <a:ext cx="3728720" cy="221203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latin typeface="Arial"/>
                <a:cs typeface="Arial"/>
              </a:rPr>
              <a:t>Entitlement/Bonus Indicator</a:t>
            </a:r>
            <a:br>
              <a:rPr lang="en-US" b="1">
                <a:latin typeface="Arial" panose="020B0604020202020204" pitchFamily="34" charset="0"/>
                <a:cs typeface="Arial" panose="020B0604020202020204" pitchFamily="34" charset="0"/>
              </a:rPr>
            </a:br>
            <a:br>
              <a:rPr lang="en-US" b="1">
                <a:latin typeface="Arial" panose="020B0604020202020204" pitchFamily="34" charset="0"/>
                <a:cs typeface="Arial" panose="020B0604020202020204" pitchFamily="34" charset="0"/>
              </a:rPr>
            </a:br>
            <a:r>
              <a:rPr lang="en-US" b="1">
                <a:solidFill>
                  <a:schemeClr val="tx1"/>
                </a:solidFill>
                <a:latin typeface="Arial"/>
                <a:cs typeface="Arial"/>
              </a:rPr>
              <a:t>Indicates whether material was requested using Entitlement or Bonus and the program year.</a:t>
            </a:r>
            <a:endParaRPr lang="en-US">
              <a:solidFill>
                <a:schemeClr val="tx1"/>
              </a:solidFill>
              <a:latin typeface="Arial"/>
              <a:cs typeface="Arial"/>
            </a:endParaRPr>
          </a:p>
        </p:txBody>
      </p:sp>
      <p:sp>
        <p:nvSpPr>
          <p:cNvPr id="3" name="Slide Number Placeholder 18">
            <a:extLst>
              <a:ext uri="{FF2B5EF4-FFF2-40B4-BE49-F238E27FC236}">
                <a16:creationId xmlns:a16="http://schemas.microsoft.com/office/drawing/2014/main" id="{AE6E8A86-D16D-F2C6-AA3F-E180022C4630}"/>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0683536"/>
      </p:ext>
    </p:extLst>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C6ED8E3-55D8-A23F-096E-74EFACD3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47583"/>
            <a:ext cx="10690853" cy="368001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6312161" y="1727200"/>
            <a:ext cx="1993639" cy="32004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5657980" y="4483100"/>
            <a:ext cx="3302000" cy="196311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Number of sales units of material requested by the customer (RA).</a:t>
            </a:r>
          </a:p>
        </p:txBody>
      </p:sp>
      <p:sp>
        <p:nvSpPr>
          <p:cNvPr id="3" name="Slide Number Placeholder 18">
            <a:extLst>
              <a:ext uri="{FF2B5EF4-FFF2-40B4-BE49-F238E27FC236}">
                <a16:creationId xmlns:a16="http://schemas.microsoft.com/office/drawing/2014/main" id="{ABF6616F-1CEC-A70C-EAF7-775B92F4174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0821915"/>
      </p:ext>
    </p:extLst>
  </p:cSld>
  <p:clrMapOvr>
    <a:masterClrMapping/>
  </p:clrMapOvr>
  <p:transition>
    <p:cut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C6ED8E3-55D8-A23F-096E-74EFACD3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47583"/>
            <a:ext cx="10690853" cy="368001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8255261" y="1727200"/>
            <a:ext cx="1206239" cy="32004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7308980" y="4722114"/>
            <a:ext cx="3302000" cy="16539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Unit of Measure</a:t>
            </a:r>
            <a:br>
              <a:rPr lang="en-US" sz="2000" b="1">
                <a:solidFill>
                  <a:schemeClr val="tx1"/>
                </a:solidFill>
                <a:latin typeface="Arial" panose="020B0604020202020204" pitchFamily="34" charset="0"/>
                <a:cs typeface="Arial" panose="020B0604020202020204" pitchFamily="34" charset="0"/>
              </a:rPr>
            </a:br>
            <a:r>
              <a:rPr lang="en-US" sz="2000" b="1">
                <a:solidFill>
                  <a:schemeClr val="tx1"/>
                </a:solidFill>
                <a:latin typeface="Arial" panose="020B0604020202020204" pitchFamily="34" charset="0"/>
                <a:cs typeface="Arial" panose="020B0604020202020204" pitchFamily="34" charset="0"/>
              </a:rPr>
              <a:t>for line item in cases or lbs.</a:t>
            </a:r>
          </a:p>
        </p:txBody>
      </p:sp>
      <p:sp>
        <p:nvSpPr>
          <p:cNvPr id="3" name="Slide Number Placeholder 18">
            <a:extLst>
              <a:ext uri="{FF2B5EF4-FFF2-40B4-BE49-F238E27FC236}">
                <a16:creationId xmlns:a16="http://schemas.microsoft.com/office/drawing/2014/main" id="{ED085170-EED1-9A70-268B-85B2B4458F7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7022818"/>
      </p:ext>
    </p:extLst>
  </p:cSld>
  <p:clrMapOvr>
    <a:masterClrMapping/>
  </p:clrMapOvr>
  <p:transition>
    <p:cut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C6ED8E3-55D8-A23F-096E-74EFACD3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47583"/>
            <a:ext cx="10690853" cy="368001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9404741" y="1662594"/>
            <a:ext cx="1870573" cy="3265006"/>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8890000" y="4515630"/>
            <a:ext cx="2946400" cy="16539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Dollar value of material/line item</a:t>
            </a:r>
          </a:p>
        </p:txBody>
      </p:sp>
      <p:sp>
        <p:nvSpPr>
          <p:cNvPr id="3" name="Slide Number Placeholder 18">
            <a:extLst>
              <a:ext uri="{FF2B5EF4-FFF2-40B4-BE49-F238E27FC236}">
                <a16:creationId xmlns:a16="http://schemas.microsoft.com/office/drawing/2014/main" id="{2D3F27D2-DE4C-4803-2245-75ADD4383FE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5550664"/>
      </p:ext>
    </p:extLst>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a:spAutoFit/>
          </a:bodyPr>
          <a:lstStyle/>
          <a:p>
            <a:pPr algn="ctr"/>
            <a:r>
              <a:rPr lang="en-US" sz="34400" dirty="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rPr>
              <a:t>01</a:t>
            </a: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410160"/>
            <a:ext cx="9596718" cy="1555144"/>
          </a:xfrm>
        </p:spPr>
        <p:txBody>
          <a:bodyPr/>
          <a:lstStyle/>
          <a:p>
            <a:r>
              <a:rPr lang="en-US" sz="6800" dirty="0"/>
              <a:t>Course Introduction</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464987" y="4665650"/>
            <a:ext cx="5266765" cy="812778"/>
          </a:xfrm>
        </p:spPr>
        <p:txBody>
          <a:bodyPr lIns="91440" tIns="45720" rIns="91440" bIns="45720" anchor="t"/>
          <a:lstStyle/>
          <a:p>
            <a:r>
              <a:rPr lang="en-US" dirty="0">
                <a:solidFill>
                  <a:schemeClr val="bg1"/>
                </a:solidFill>
                <a:latin typeface="Arial"/>
                <a:cs typeface="Arial"/>
              </a:rPr>
              <a:t> Course Outline and Objectives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4</a:t>
            </a:fld>
            <a:endParaRPr lang="en-US" dirty="0"/>
          </a:p>
        </p:txBody>
      </p:sp>
    </p:spTree>
    <p:extLst>
      <p:ext uri="{BB962C8B-B14F-4D97-AF65-F5344CB8AC3E}">
        <p14:creationId xmlns:p14="http://schemas.microsoft.com/office/powerpoint/2010/main" val="28762279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584461" y="1524000"/>
            <a:ext cx="1625339" cy="3314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127000" y="4511710"/>
            <a:ext cx="3200400" cy="193450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USDA Assigned Sales Order Number</a:t>
            </a:r>
            <a:br>
              <a:rPr lang="en-US" sz="2000" b="1">
                <a:solidFill>
                  <a:schemeClr val="tx1"/>
                </a:solidFill>
                <a:latin typeface="Arial" panose="020B0604020202020204" pitchFamily="34" charset="0"/>
                <a:cs typeface="Arial" panose="020B0604020202020204" pitchFamily="34" charset="0"/>
              </a:rPr>
            </a:br>
            <a:br>
              <a:rPr lang="en-US" sz="2000" b="1">
                <a:solidFill>
                  <a:schemeClr val="tx1"/>
                </a:solidFill>
                <a:latin typeface="Arial" panose="020B0604020202020204" pitchFamily="34" charset="0"/>
                <a:cs typeface="Arial" panose="020B0604020202020204" pitchFamily="34" charset="0"/>
              </a:rPr>
            </a:br>
            <a:r>
              <a:rPr lang="en-US" sz="2000" b="1" err="1">
                <a:solidFill>
                  <a:schemeClr val="tx1"/>
                </a:solidFill>
                <a:latin typeface="Arial" panose="020B0604020202020204" pitchFamily="34" charset="0"/>
                <a:cs typeface="Arial" panose="020B0604020202020204" pitchFamily="34" charset="0"/>
              </a:rPr>
              <a:t>Number</a:t>
            </a:r>
            <a:r>
              <a:rPr lang="en-US" sz="2000" b="1">
                <a:solidFill>
                  <a:schemeClr val="tx1"/>
                </a:solidFill>
                <a:latin typeface="Arial" panose="020B0604020202020204" pitchFamily="34" charset="0"/>
                <a:cs typeface="Arial" panose="020B0604020202020204" pitchFamily="34" charset="0"/>
              </a:rPr>
              <a:t> associated with sales order in WBSCM</a:t>
            </a:r>
          </a:p>
        </p:txBody>
      </p:sp>
      <p:sp>
        <p:nvSpPr>
          <p:cNvPr id="3" name="Slide Number Placeholder 18">
            <a:extLst>
              <a:ext uri="{FF2B5EF4-FFF2-40B4-BE49-F238E27FC236}">
                <a16:creationId xmlns:a16="http://schemas.microsoft.com/office/drawing/2014/main" id="{6DE6355F-07E8-5804-B5F5-CDE81091398D}"/>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7319928"/>
      </p:ext>
    </p:extLst>
  </p:cSld>
  <p:clrMapOvr>
    <a:masterClrMapping/>
  </p:clrMapOvr>
  <p:transition>
    <p:cut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2159522" y="1524000"/>
            <a:ext cx="1993378" cy="3314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1556011" y="4743788"/>
            <a:ext cx="3200400" cy="143074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Item/Line Number identified on Sales Order</a:t>
            </a:r>
          </a:p>
        </p:txBody>
      </p:sp>
      <p:sp>
        <p:nvSpPr>
          <p:cNvPr id="3" name="Slide Number Placeholder 18">
            <a:extLst>
              <a:ext uri="{FF2B5EF4-FFF2-40B4-BE49-F238E27FC236}">
                <a16:creationId xmlns:a16="http://schemas.microsoft.com/office/drawing/2014/main" id="{C29C72F7-D0BF-C309-A5F1-0AAD14C9AAF8}"/>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5232524"/>
      </p:ext>
    </p:extLst>
  </p:cSld>
  <p:clrMapOvr>
    <a:masterClrMapping/>
  </p:clrMapOvr>
  <p:transition>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4102622" y="1524000"/>
            <a:ext cx="2209800" cy="3314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3607322" y="4838700"/>
            <a:ext cx="3200400" cy="143074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Status of the requisition/order</a:t>
            </a:r>
          </a:p>
        </p:txBody>
      </p:sp>
      <p:sp>
        <p:nvSpPr>
          <p:cNvPr id="3" name="Slide Number Placeholder 18">
            <a:extLst>
              <a:ext uri="{FF2B5EF4-FFF2-40B4-BE49-F238E27FC236}">
                <a16:creationId xmlns:a16="http://schemas.microsoft.com/office/drawing/2014/main" id="{40675224-7BAE-D6E0-0EE2-743548EE3024}"/>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6936082"/>
      </p:ext>
    </p:extLst>
  </p:cSld>
  <p:clrMapOvr>
    <a:masterClrMapping/>
  </p:clrMapOvr>
  <p:transition>
    <p:cut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4102622" y="2471853"/>
            <a:ext cx="2209800" cy="35033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2471006" y="4133487"/>
            <a:ext cx="5793057" cy="236001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buFont typeface="Arial"/>
              <a:buChar char="•"/>
            </a:pPr>
            <a:r>
              <a:rPr lang="en-US" sz="2000" b="1">
                <a:solidFill>
                  <a:schemeClr val="tx1"/>
                </a:solidFill>
                <a:latin typeface="Arial"/>
                <a:cs typeface="Arial"/>
              </a:rPr>
              <a:t>Sales Order is created when TDA consolidates requests into a truckload </a:t>
            </a:r>
            <a:br>
              <a:rPr lang="en-US" sz="2000" b="1">
                <a:solidFill>
                  <a:schemeClr val="tx1"/>
                </a:solidFill>
                <a:latin typeface="Arial"/>
                <a:cs typeface="Arial"/>
              </a:rPr>
            </a:br>
            <a:endParaRPr lang="en-US" sz="2000" b="1">
              <a:solidFill>
                <a:schemeClr val="tx1"/>
              </a:solidFill>
              <a:latin typeface="Arial"/>
              <a:cs typeface="Arial"/>
            </a:endParaRPr>
          </a:p>
          <a:p>
            <a:pPr marL="342900" indent="-342900">
              <a:buFont typeface="Arial"/>
              <a:buChar char="•"/>
            </a:pPr>
            <a:r>
              <a:rPr lang="en-US" sz="2000" b="1">
                <a:solidFill>
                  <a:schemeClr val="tx1"/>
                </a:solidFill>
                <a:latin typeface="Arial"/>
                <a:cs typeface="Arial"/>
              </a:rPr>
              <a:t>Blank boxes indicate no Sales Order has been created and line item is still in "Ready for Approval“ Requisition Status.</a:t>
            </a:r>
          </a:p>
        </p:txBody>
      </p:sp>
      <p:sp>
        <p:nvSpPr>
          <p:cNvPr id="3" name="Slide Number Placeholder 18">
            <a:extLst>
              <a:ext uri="{FF2B5EF4-FFF2-40B4-BE49-F238E27FC236}">
                <a16:creationId xmlns:a16="http://schemas.microsoft.com/office/drawing/2014/main" id="{40675224-7BAE-D6E0-0EE2-743548EE3024}"/>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Arrow: Striped Right 7">
            <a:extLst>
              <a:ext uri="{FF2B5EF4-FFF2-40B4-BE49-F238E27FC236}">
                <a16:creationId xmlns:a16="http://schemas.microsoft.com/office/drawing/2014/main" id="{B6F6F356-F2E4-4491-048B-B95D22AE4C0A}"/>
              </a:ext>
            </a:extLst>
          </p:cNvPr>
          <p:cNvSpPr/>
          <p:nvPr/>
        </p:nvSpPr>
        <p:spPr>
          <a:xfrm>
            <a:off x="2383971" y="2273454"/>
            <a:ext cx="1830789" cy="803753"/>
          </a:xfrm>
          <a:prstGeom prst="striped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Blank Status</a:t>
            </a:r>
          </a:p>
        </p:txBody>
      </p:sp>
    </p:spTree>
    <p:extLst>
      <p:ext uri="{BB962C8B-B14F-4D97-AF65-F5344CB8AC3E}">
        <p14:creationId xmlns:p14="http://schemas.microsoft.com/office/powerpoint/2010/main" val="1537960209"/>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6274322" y="1524000"/>
            <a:ext cx="2056878" cy="3314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5702561" y="4648875"/>
            <a:ext cx="3200400" cy="143074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Purchase Order Number</a:t>
            </a:r>
          </a:p>
        </p:txBody>
      </p:sp>
      <p:sp>
        <p:nvSpPr>
          <p:cNvPr id="3" name="Slide Number Placeholder 18">
            <a:extLst>
              <a:ext uri="{FF2B5EF4-FFF2-40B4-BE49-F238E27FC236}">
                <a16:creationId xmlns:a16="http://schemas.microsoft.com/office/drawing/2014/main" id="{2EB62205-78BC-6656-8C5D-5943B5909034}"/>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8096689"/>
      </p:ext>
    </p:extLst>
  </p:cSld>
  <p:clrMapOvr>
    <a:masterClrMapping/>
  </p:clrMapOvr>
  <p:transition>
    <p:cut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8357122" y="1524000"/>
            <a:ext cx="1345678" cy="3314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7442200" y="4430153"/>
            <a:ext cx="3390899" cy="188174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Line item on the Purchase Order</a:t>
            </a:r>
            <a:br>
              <a:rPr lang="en-US" sz="2000" b="1">
                <a:solidFill>
                  <a:schemeClr val="tx1"/>
                </a:solidFill>
                <a:latin typeface="Arial" panose="020B0604020202020204" pitchFamily="34" charset="0"/>
                <a:cs typeface="Arial" panose="020B0604020202020204" pitchFamily="34" charset="0"/>
              </a:rPr>
            </a:br>
            <a:endParaRPr lang="en-US" sz="2000" b="1">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a:solidFill>
                  <a:schemeClr val="tx1"/>
                </a:solidFill>
                <a:latin typeface="Arial" panose="020B0604020202020204" pitchFamily="34" charset="0"/>
                <a:cs typeface="Arial" panose="020B0604020202020204" pitchFamily="34" charset="0"/>
              </a:rPr>
              <a:t>Hide column if not needed</a:t>
            </a:r>
          </a:p>
        </p:txBody>
      </p:sp>
      <p:sp>
        <p:nvSpPr>
          <p:cNvPr id="3" name="Slide Number Placeholder 18">
            <a:extLst>
              <a:ext uri="{FF2B5EF4-FFF2-40B4-BE49-F238E27FC236}">
                <a16:creationId xmlns:a16="http://schemas.microsoft.com/office/drawing/2014/main" id="{7FD6FA63-1E92-302A-2C42-FD7643B3CE7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6728827"/>
      </p:ext>
    </p:extLst>
  </p:cSld>
  <p:clrMapOvr>
    <a:masterClrMapping/>
  </p:clrMapOvr>
  <p:transition>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Excel&#10;&#10;Description automatically generated">
            <a:extLst>
              <a:ext uri="{FF2B5EF4-FFF2-40B4-BE49-F238E27FC236}">
                <a16:creationId xmlns:a16="http://schemas.microsoft.com/office/drawing/2014/main" id="{8F6C1ABC-1103-EB96-64E1-33FB549B2B75}"/>
              </a:ext>
            </a:extLst>
          </p:cNvPr>
          <p:cNvPicPr>
            <a:picLocks noChangeAspect="1"/>
          </p:cNvPicPr>
          <p:nvPr/>
        </p:nvPicPr>
        <p:blipFill rotWithShape="1">
          <a:blip r:embed="rId3">
            <a:extLst>
              <a:ext uri="{28A0092B-C50C-407E-A947-70E740481C1C}">
                <a14:useLocalDpi xmlns:a14="http://schemas.microsoft.com/office/drawing/2010/main" val="0"/>
              </a:ext>
            </a:extLst>
          </a:blip>
          <a:srcRect t="5525"/>
          <a:stretch/>
        </p:blipFill>
        <p:spPr>
          <a:xfrm>
            <a:off x="584461" y="1217174"/>
            <a:ext cx="10676553" cy="362152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Running Requisition Status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E29C7E71-D1A4-8D8A-8C86-3B06D0F777E6}"/>
              </a:ext>
            </a:extLst>
          </p:cNvPr>
          <p:cNvSpPr/>
          <p:nvPr/>
        </p:nvSpPr>
        <p:spPr>
          <a:xfrm>
            <a:off x="9701378" y="1524000"/>
            <a:ext cx="1559635" cy="33147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Rounded Corners 3">
            <a:extLst>
              <a:ext uri="{FF2B5EF4-FFF2-40B4-BE49-F238E27FC236}">
                <a16:creationId xmlns:a16="http://schemas.microsoft.com/office/drawing/2014/main" id="{B06AE66D-20F6-AE67-1EC2-5EFC40DA1B3A}"/>
              </a:ext>
            </a:extLst>
          </p:cNvPr>
          <p:cNvSpPr/>
          <p:nvPr/>
        </p:nvSpPr>
        <p:spPr>
          <a:xfrm>
            <a:off x="9007289" y="4357634"/>
            <a:ext cx="2933700" cy="157578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panose="020B0604020202020204" pitchFamily="34" charset="0"/>
                <a:cs typeface="Arial" panose="020B0604020202020204" pitchFamily="34" charset="0"/>
              </a:rPr>
              <a:t>Date material was received by the Ship-To location</a:t>
            </a:r>
          </a:p>
        </p:txBody>
      </p:sp>
      <p:sp>
        <p:nvSpPr>
          <p:cNvPr id="3" name="Slide Number Placeholder 18">
            <a:extLst>
              <a:ext uri="{FF2B5EF4-FFF2-40B4-BE49-F238E27FC236}">
                <a16:creationId xmlns:a16="http://schemas.microsoft.com/office/drawing/2014/main" id="{5603D0A2-33B6-BDF4-E9E4-A2215ADE09D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1621555"/>
      </p:ext>
    </p:extLst>
  </p:cSld>
  <p:clrMapOvr>
    <a:masterClrMapping/>
  </p:clrMapOvr>
  <p:transition>
    <p:cut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Requisition Status Codes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3" name="Table 6">
            <a:extLst>
              <a:ext uri="{FF2B5EF4-FFF2-40B4-BE49-F238E27FC236}">
                <a16:creationId xmlns:a16="http://schemas.microsoft.com/office/drawing/2014/main" id="{FAD1E1E4-FDA6-7560-547D-D7F27F826651}"/>
              </a:ext>
            </a:extLst>
          </p:cNvPr>
          <p:cNvGraphicFramePr>
            <a:graphicFrameLocks noGrp="1"/>
          </p:cNvGraphicFramePr>
          <p:nvPr>
            <p:extLst>
              <p:ext uri="{D42A27DB-BD31-4B8C-83A1-F6EECF244321}">
                <p14:modId xmlns:p14="http://schemas.microsoft.com/office/powerpoint/2010/main" val="1473482500"/>
              </p:ext>
            </p:extLst>
          </p:nvPr>
        </p:nvGraphicFramePr>
        <p:xfrm>
          <a:off x="637972" y="1191262"/>
          <a:ext cx="10613011" cy="4500516"/>
        </p:xfrm>
        <a:graphic>
          <a:graphicData uri="http://schemas.openxmlformats.org/drawingml/2006/table">
            <a:tbl>
              <a:tblPr firstRow="1" bandRow="1">
                <a:tableStyleId>{5C22544A-7EE6-4342-B048-85BDC9FD1C3A}</a:tableStyleId>
              </a:tblPr>
              <a:tblGrid>
                <a:gridCol w="3219886">
                  <a:extLst>
                    <a:ext uri="{9D8B030D-6E8A-4147-A177-3AD203B41FA5}">
                      <a16:colId xmlns:a16="http://schemas.microsoft.com/office/drawing/2014/main" val="722375743"/>
                    </a:ext>
                  </a:extLst>
                </a:gridCol>
                <a:gridCol w="7393125">
                  <a:extLst>
                    <a:ext uri="{9D8B030D-6E8A-4147-A177-3AD203B41FA5}">
                      <a16:colId xmlns:a16="http://schemas.microsoft.com/office/drawing/2014/main" val="2353200917"/>
                    </a:ext>
                  </a:extLst>
                </a:gridCol>
              </a:tblGrid>
              <a:tr h="375557">
                <a:tc gridSpan="2">
                  <a:txBody>
                    <a:bodyPr/>
                    <a:lstStyle/>
                    <a:p>
                      <a:pPr lvl="0" algn="ctr">
                        <a:buNone/>
                      </a:pPr>
                      <a:r>
                        <a:rPr lang="en-US" sz="1800" b="1" i="0" u="none" strike="noStrike" noProof="0">
                          <a:solidFill>
                            <a:schemeClr val="tx1">
                              <a:lumMod val="95000"/>
                              <a:lumOff val="5000"/>
                            </a:schemeClr>
                          </a:solidFill>
                          <a:latin typeface="Arial"/>
                        </a:rPr>
                        <a:t>Status of the Requisition/Order</a:t>
                      </a:r>
                    </a:p>
                  </a:txBody>
                  <a:tcPr>
                    <a:lnL w="28575">
                      <a:solidFill>
                        <a:schemeClr val="tx1"/>
                      </a:solidFill>
                    </a:lnL>
                    <a:lnR w="28575">
                      <a:solidFill>
                        <a:schemeClr val="tx1"/>
                      </a:solidFill>
                    </a:lnR>
                    <a:lnT w="28575">
                      <a:solidFill>
                        <a:schemeClr val="tx1"/>
                      </a:solidFill>
                    </a:lnT>
                    <a:lnB w="3175">
                      <a:solidFill>
                        <a:schemeClr val="tx1"/>
                      </a:solidFill>
                    </a:lnB>
                    <a:solidFill>
                      <a:schemeClr val="bg2">
                        <a:lumMod val="90000"/>
                      </a:schemeClr>
                    </a:solidFill>
                  </a:tcPr>
                </a:tc>
                <a:tc hMerge="1">
                  <a:txBody>
                    <a:bodyPr/>
                    <a:lstStyle/>
                    <a:p>
                      <a:endParaRPr lang="en-US"/>
                    </a:p>
                  </a:txBody>
                  <a:tcPr>
                    <a:lnL w="57150">
                      <a:solidFill>
                        <a:schemeClr val="tx1"/>
                      </a:solidFill>
                    </a:lnL>
                    <a:lnR w="57150">
                      <a:solidFill>
                        <a:schemeClr val="tx1"/>
                      </a:solidFill>
                    </a:lnR>
                    <a:lnT w="57150">
                      <a:solidFill>
                        <a:schemeClr val="tx1"/>
                      </a:solidFill>
                    </a:lnT>
                    <a:lnB w="12700">
                      <a:solidFill>
                        <a:schemeClr val="tx1"/>
                      </a:solidFill>
                    </a:lnB>
                    <a:solidFill>
                      <a:schemeClr val="accent6"/>
                    </a:solidFill>
                  </a:tcPr>
                </a:tc>
                <a:extLst>
                  <a:ext uri="{0D108BD9-81ED-4DB2-BD59-A6C34878D82A}">
                    <a16:rowId xmlns:a16="http://schemas.microsoft.com/office/drawing/2014/main" val="2099157817"/>
                  </a:ext>
                </a:extLst>
              </a:tr>
              <a:tr h="370840">
                <a:tc>
                  <a:txBody>
                    <a:bodyPr/>
                    <a:lstStyle/>
                    <a:p>
                      <a:pPr marL="0" marR="0" lvl="0" indent="0" algn="l">
                        <a:lnSpc>
                          <a:spcPct val="100000"/>
                        </a:lnSpc>
                        <a:spcBef>
                          <a:spcPts val="0"/>
                        </a:spcBef>
                        <a:spcAft>
                          <a:spcPts val="0"/>
                        </a:spcAft>
                        <a:buNone/>
                      </a:pPr>
                      <a:r>
                        <a:rPr lang="en-US" sz="1600" b="1">
                          <a:latin typeface="Arial" panose="020B0604020202020204" pitchFamily="34" charset="0"/>
                          <a:cs typeface="Arial" panose="020B0604020202020204" pitchFamily="34" charset="0"/>
                        </a:rPr>
                        <a:t>1) Ready for Approval</a:t>
                      </a:r>
                    </a:p>
                  </a:txBody>
                  <a:tcPr>
                    <a:lnL w="285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cap="flat" cmpd="sng" algn="ctr">
                      <a:solidFill>
                        <a:schemeClr val="tx1"/>
                      </a:solidFill>
                      <a:prstDash val="solid"/>
                      <a:round/>
                      <a:headEnd type="none" w="med" len="med"/>
                      <a:tailEnd type="none" w="med" len="med"/>
                    </a:lnB>
                    <a:solidFill>
                      <a:srgbClr val="FFFF00"/>
                    </a:solidFill>
                  </a:tcPr>
                </a:tc>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cs typeface="Arial"/>
                        </a:rPr>
                        <a:t>Requisition created by RA and submitted to SDA (TDA) for approval</a:t>
                      </a:r>
                    </a:p>
                  </a:txBody>
                  <a:tcPr>
                    <a:lnL w="3175" cap="flat" cmpd="sng" algn="ctr">
                      <a:solidFill>
                        <a:schemeClr val="tx1"/>
                      </a:solidFill>
                      <a:prstDash val="solid"/>
                      <a:round/>
                      <a:headEnd type="none" w="med" len="med"/>
                      <a:tailEnd type="none" w="med" len="med"/>
                    </a:lnL>
                    <a:lnR w="28575">
                      <a:solidFill>
                        <a:schemeClr val="tx1"/>
                      </a:solidFill>
                    </a:lnR>
                    <a:lnT w="3175">
                      <a:solidFill>
                        <a:schemeClr val="tx1"/>
                      </a:solidFill>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04207568"/>
                  </a:ext>
                </a:extLst>
              </a:tr>
              <a:tr h="370840">
                <a:tc>
                  <a:txBody>
                    <a:bodyPr/>
                    <a:lstStyle/>
                    <a:p>
                      <a:pPr marL="0" marR="0" lvl="0" indent="0" algn="l">
                        <a:lnSpc>
                          <a:spcPct val="100000"/>
                        </a:lnSpc>
                        <a:spcBef>
                          <a:spcPts val="0"/>
                        </a:spcBef>
                        <a:spcAft>
                          <a:spcPts val="0"/>
                        </a:spcAft>
                        <a:buNone/>
                      </a:pPr>
                      <a:r>
                        <a:rPr lang="en-US" sz="1600" b="1">
                          <a:latin typeface="Arial" panose="020B0604020202020204" pitchFamily="34" charset="0"/>
                          <a:cs typeface="Arial" panose="020B0604020202020204" pitchFamily="34" charset="0"/>
                        </a:rPr>
                        <a:t>2) Returned by SDA</a:t>
                      </a:r>
                    </a:p>
                  </a:txBody>
                  <a:tcPr>
                    <a:lnL w="285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cap="flat" cmpd="sng" algn="ctr">
                      <a:solidFill>
                        <a:schemeClr val="tx1"/>
                      </a:solidFill>
                      <a:prstDash val="solid"/>
                      <a:round/>
                      <a:headEnd type="none" w="med" len="med"/>
                      <a:tailEnd type="none" w="med" len="med"/>
                    </a:lnB>
                    <a:solidFill>
                      <a:srgbClr val="FFFF00"/>
                    </a:solidFill>
                  </a:tcPr>
                </a:tc>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cs typeface="Arial"/>
                        </a:rPr>
                        <a:t>Requisition returned by SDA (TDA) </a:t>
                      </a:r>
                      <a:r>
                        <a:rPr lang="en-US" sz="1600" b="1" i="0" u="none" strike="noStrike" noProof="0">
                          <a:solidFill>
                            <a:schemeClr val="tx1">
                              <a:lumMod val="95000"/>
                              <a:lumOff val="5000"/>
                            </a:schemeClr>
                          </a:solidFill>
                          <a:latin typeface="Arial"/>
                        </a:rPr>
                        <a:t>to RA </a:t>
                      </a:r>
                      <a:r>
                        <a:rPr lang="en-US" sz="1600" b="1" i="0" u="none" strike="noStrike" noProof="0">
                          <a:solidFill>
                            <a:schemeClr val="tx1">
                              <a:lumMod val="95000"/>
                              <a:lumOff val="5000"/>
                            </a:schemeClr>
                          </a:solidFill>
                          <a:latin typeface="Arial"/>
                          <a:cs typeface="Arial"/>
                        </a:rPr>
                        <a:t>for changes</a:t>
                      </a:r>
                    </a:p>
                  </a:txBody>
                  <a:tcPr>
                    <a:lnL w="3175" cap="flat" cmpd="sng" algn="ctr">
                      <a:solidFill>
                        <a:schemeClr val="tx1"/>
                      </a:solidFill>
                      <a:prstDash val="solid"/>
                      <a:round/>
                      <a:headEnd type="none" w="med" len="med"/>
                      <a:tailEnd type="none" w="med" len="med"/>
                    </a:lnL>
                    <a:lnR w="28575">
                      <a:solidFill>
                        <a:schemeClr val="tx1"/>
                      </a:solidFill>
                    </a:lnR>
                    <a:lnT w="3175">
                      <a:solidFill>
                        <a:schemeClr val="tx1"/>
                      </a:solidFill>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09924274"/>
                  </a:ext>
                </a:extLst>
              </a:tr>
              <a:tr h="370840">
                <a:tc>
                  <a:txBody>
                    <a:bodyPr/>
                    <a:lstStyle/>
                    <a:p>
                      <a:pPr marL="0" marR="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3) Approved by SDA (TDA)*</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Requisition processed and approved by SDA (TDA) and sent to USDA.</a:t>
                      </a:r>
                    </a:p>
                  </a:txBody>
                  <a:tcPr>
                    <a:lnL w="3175" cap="flat" cmpd="sng" algn="ctr">
                      <a:solidFill>
                        <a:schemeClr val="tx1"/>
                      </a:solidFill>
                      <a:prstDash val="solid"/>
                      <a:round/>
                      <a:headEnd type="none" w="med" len="med"/>
                      <a:tailEnd type="none" w="med" len="med"/>
                    </a:lnL>
                    <a:lnR w="28575">
                      <a:solidFill>
                        <a:schemeClr val="tx1"/>
                      </a:solidFill>
                    </a:lnR>
                    <a:lnT w="3175" cap="flat" cmpd="sng" algn="ctr">
                      <a:solidFill>
                        <a:schemeClr val="tx1"/>
                      </a:solidFill>
                      <a:prstDash val="solid"/>
                      <a:round/>
                      <a:headEnd type="none" w="med" len="med"/>
                      <a:tailEnd type="none" w="med" len="med"/>
                    </a:lnT>
                    <a:lnB w="3175">
                      <a:solidFill>
                        <a:schemeClr val="tx1"/>
                      </a:solidFill>
                    </a:lnB>
                    <a:solidFill>
                      <a:srgbClr val="FFFF00"/>
                    </a:solidFill>
                  </a:tcPr>
                </a:tc>
                <a:extLst>
                  <a:ext uri="{0D108BD9-81ED-4DB2-BD59-A6C34878D82A}">
                    <a16:rowId xmlns:a16="http://schemas.microsoft.com/office/drawing/2014/main" val="37592042"/>
                  </a:ext>
                </a:extLst>
              </a:tr>
              <a:tr h="370839">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4) Approved by </a:t>
                      </a:r>
                      <a:r>
                        <a:rPr lang="en-US" sz="1600" b="1" i="0" u="none" strike="noStrike" noProof="0" err="1">
                          <a:solidFill>
                            <a:schemeClr val="tx1">
                              <a:lumMod val="95000"/>
                              <a:lumOff val="5000"/>
                            </a:schemeClr>
                          </a:solidFill>
                          <a:latin typeface="Arial"/>
                        </a:rPr>
                        <a:t>SpAgency</a:t>
                      </a:r>
                      <a:endParaRPr lang="en-US" sz="1600" b="1" i="0" u="none" strike="noStrike" noProof="0">
                        <a:solidFill>
                          <a:schemeClr val="tx1">
                            <a:lumMod val="95000"/>
                            <a:lumOff val="5000"/>
                          </a:schemeClr>
                        </a:solidFill>
                        <a:latin typeface="Arial"/>
                      </a:endParaRPr>
                    </a:p>
                  </a:txBody>
                  <a:tcPr>
                    <a:lnL w="28575">
                      <a:solidFill>
                        <a:schemeClr val="tx1"/>
                      </a:solidFill>
                    </a:lnL>
                    <a:lnR w="3174">
                      <a:solidFill>
                        <a:schemeClr val="tx1"/>
                      </a:solidFill>
                    </a:lnR>
                    <a:lnT w="3175" cap="flat" cmpd="sng" algn="ctr">
                      <a:solidFill>
                        <a:schemeClr val="tx1"/>
                      </a:solidFill>
                      <a:prstDash val="solid"/>
                      <a:round/>
                      <a:headEnd type="none" w="med" len="med"/>
                      <a:tailEnd type="none" w="med" len="med"/>
                    </a:lnT>
                    <a:lnB w="3174">
                      <a:solidFill>
                        <a:schemeClr val="tx1"/>
                      </a:solidFill>
                    </a:lnB>
                    <a:solidFill>
                      <a:srgbClr val="FFFF00"/>
                    </a:solidFill>
                  </a:tcPr>
                </a:tc>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Order is being finalized and prepared for procurement by USDA. This leads to "On Invitation" and/or "Purchased" status.</a:t>
                      </a:r>
                    </a:p>
                  </a:txBody>
                  <a:tcPr>
                    <a:lnL w="3174">
                      <a:solidFill>
                        <a:schemeClr val="tx1"/>
                      </a:solidFill>
                    </a:lnL>
                    <a:lnR w="28575">
                      <a:solidFill>
                        <a:schemeClr val="tx1"/>
                      </a:solidFill>
                    </a:lnR>
                    <a:lnT w="3175" cap="flat" cmpd="sng" algn="ctr">
                      <a:solidFill>
                        <a:schemeClr val="tx1"/>
                      </a:solidFill>
                      <a:prstDash val="solid"/>
                      <a:round/>
                      <a:headEnd type="none" w="med" len="med"/>
                      <a:tailEnd type="none" w="med" len="med"/>
                    </a:lnT>
                    <a:lnB w="3174">
                      <a:solidFill>
                        <a:schemeClr val="tx1"/>
                      </a:solidFill>
                    </a:lnB>
                    <a:solidFill>
                      <a:srgbClr val="FFFF00"/>
                    </a:solidFill>
                  </a:tcPr>
                </a:tc>
                <a:extLst>
                  <a:ext uri="{0D108BD9-81ED-4DB2-BD59-A6C34878D82A}">
                    <a16:rowId xmlns:a16="http://schemas.microsoft.com/office/drawing/2014/main" val="378013425"/>
                  </a:ext>
                </a:extLst>
              </a:tr>
              <a:tr h="370840">
                <a:tc>
                  <a:txBody>
                    <a:bodyPr/>
                    <a:lstStyle/>
                    <a:p>
                      <a:pPr marL="0" marR="0" lvl="0" indent="0" algn="l">
                        <a:lnSpc>
                          <a:spcPct val="100000"/>
                        </a:lnSpc>
                        <a:spcBef>
                          <a:spcPts val="0"/>
                        </a:spcBef>
                        <a:spcAft>
                          <a:spcPts val="0"/>
                        </a:spcAft>
                        <a:buNone/>
                      </a:pPr>
                      <a:r>
                        <a:rPr lang="en-US" sz="1600" b="1"/>
                        <a:t>5) Cancelled</a:t>
                      </a:r>
                    </a:p>
                  </a:txBody>
                  <a:tcPr>
                    <a:lnL w="28575">
                      <a:solidFill>
                        <a:schemeClr val="tx1"/>
                      </a:solidFill>
                    </a:lnL>
                    <a:lnR w="3175"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Requisition cancelled by RA or TDA; Sales Order cancelled by USDA</a:t>
                      </a:r>
                    </a:p>
                  </a:txBody>
                  <a:tcPr>
                    <a:lnL w="3175" cap="flat" cmpd="sng" algn="ctr">
                      <a:solidFill>
                        <a:schemeClr val="tx1"/>
                      </a:solidFill>
                      <a:prstDash val="solid"/>
                      <a:round/>
                      <a:headEnd type="none" w="med" len="med"/>
                      <a:tailEnd type="none" w="med" len="med"/>
                    </a:lnL>
                    <a:lnR w="28575">
                      <a:solidFill>
                        <a:schemeClr val="tx1"/>
                      </a:solidFill>
                    </a:lnR>
                    <a:lnT w="3174" cap="flat" cmpd="sng" algn="ctr">
                      <a:solidFill>
                        <a:schemeClr val="tx1"/>
                      </a:solidFill>
                      <a:prstDash val="solid"/>
                      <a:round/>
                      <a:headEnd type="none" w="med" len="med"/>
                      <a:tailEnd type="none" w="med" len="med"/>
                    </a:lnT>
                    <a:lnB w="3174"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039429"/>
                  </a:ext>
                </a:extLst>
              </a:tr>
              <a:tr h="370840">
                <a:tc>
                  <a:txBody>
                    <a:bodyPr/>
                    <a:lstStyle/>
                    <a:p>
                      <a:pPr marL="0" marR="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6) On Invitation </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4"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en-US" sz="1600" b="1" i="0" u="none" strike="noStrike" noProof="0">
                          <a:solidFill>
                            <a:schemeClr val="tx1">
                              <a:lumMod val="95000"/>
                              <a:lumOff val="5000"/>
                            </a:schemeClr>
                          </a:solidFill>
                          <a:latin typeface="Arial"/>
                        </a:rPr>
                        <a:t>Order that has been placed on a bid invitation by Food and Nutrition Services (FNS)</a:t>
                      </a:r>
                    </a:p>
                  </a:txBody>
                  <a:tcPr>
                    <a:lnL w="3175" cap="flat" cmpd="sng" algn="ctr">
                      <a:solidFill>
                        <a:schemeClr val="tx1"/>
                      </a:solidFill>
                      <a:prstDash val="solid"/>
                      <a:round/>
                      <a:headEnd type="none" w="med" len="med"/>
                      <a:tailEnd type="none" w="med" len="med"/>
                    </a:lnL>
                    <a:lnR w="28575">
                      <a:solidFill>
                        <a:schemeClr val="tx1"/>
                      </a:solidFill>
                    </a:lnR>
                    <a:lnT w="3174" cap="flat" cmpd="sng" algn="ctr">
                      <a:solidFill>
                        <a:schemeClr val="tx1"/>
                      </a:solidFill>
                      <a:prstDash val="solid"/>
                      <a:round/>
                      <a:headEnd type="none" w="med" len="med"/>
                      <a:tailEnd type="none" w="med" len="med"/>
                    </a:lnT>
                    <a:lnB w="3175">
                      <a:solidFill>
                        <a:schemeClr val="tx1"/>
                      </a:solidFill>
                    </a:lnB>
                    <a:solidFill>
                      <a:schemeClr val="bg1"/>
                    </a:solidFill>
                  </a:tcPr>
                </a:tc>
                <a:extLst>
                  <a:ext uri="{0D108BD9-81ED-4DB2-BD59-A6C34878D82A}">
                    <a16:rowId xmlns:a16="http://schemas.microsoft.com/office/drawing/2014/main" val="1948462229"/>
                  </a:ext>
                </a:extLst>
              </a:tr>
              <a:tr h="370840">
                <a:tc>
                  <a:txBody>
                    <a:bodyPr/>
                    <a:lstStyle/>
                    <a:p>
                      <a:pPr lvl="0">
                        <a:buNone/>
                      </a:pPr>
                      <a:r>
                        <a:rPr lang="en-US" sz="1600" b="1" i="0" u="none" strike="noStrike" noProof="0">
                          <a:solidFill>
                            <a:schemeClr val="tx1">
                              <a:lumMod val="95000"/>
                              <a:lumOff val="5000"/>
                            </a:schemeClr>
                          </a:solidFill>
                          <a:latin typeface="Arial"/>
                        </a:rPr>
                        <a:t>7) Returned by FSA/AMS </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a:solidFill>
                        <a:schemeClr val="tx1"/>
                      </a:solidFill>
                    </a:lnB>
                    <a:solidFill>
                      <a:schemeClr val="bg1"/>
                    </a:solidFill>
                  </a:tcPr>
                </a:tc>
                <a:tc>
                  <a:txBody>
                    <a:bodyPr/>
                    <a:lstStyle/>
                    <a:p>
                      <a:pPr lvl="0">
                        <a:buNone/>
                      </a:pPr>
                      <a:r>
                        <a:rPr lang="en-US" sz="1600" b="1" i="0" u="none" strike="noStrike" noProof="0">
                          <a:solidFill>
                            <a:schemeClr val="tx1">
                              <a:lumMod val="95000"/>
                              <a:lumOff val="5000"/>
                            </a:schemeClr>
                          </a:solidFill>
                          <a:latin typeface="Arial"/>
                        </a:rPr>
                        <a:t>Returned by Farm Service Agency/Agricultural Marketing Service to TDA</a:t>
                      </a:r>
                    </a:p>
                  </a:txBody>
                  <a:tcPr>
                    <a:lnL w="3175">
                      <a:solidFill>
                        <a:schemeClr val="tx1"/>
                      </a:solidFill>
                    </a:lnL>
                    <a:lnR w="28575">
                      <a:solidFill>
                        <a:schemeClr val="tx1"/>
                      </a:solidFill>
                    </a:lnR>
                    <a:lnT w="3175">
                      <a:solidFill>
                        <a:schemeClr val="tx1"/>
                      </a:solidFill>
                    </a:lnT>
                    <a:lnB w="3175">
                      <a:solidFill>
                        <a:schemeClr val="tx1"/>
                      </a:solidFill>
                    </a:lnB>
                    <a:solidFill>
                      <a:schemeClr val="bg1"/>
                    </a:solidFill>
                  </a:tcPr>
                </a:tc>
                <a:extLst>
                  <a:ext uri="{0D108BD9-81ED-4DB2-BD59-A6C34878D82A}">
                    <a16:rowId xmlns:a16="http://schemas.microsoft.com/office/drawing/2014/main" val="1414633971"/>
                  </a:ext>
                </a:extLst>
              </a:tr>
              <a:tr h="370840">
                <a:tc>
                  <a:txBody>
                    <a:bodyPr/>
                    <a:lstStyle/>
                    <a:p>
                      <a:pPr lvl="0">
                        <a:buNone/>
                      </a:pPr>
                      <a:r>
                        <a:rPr lang="en-US" sz="1600" b="1" i="0" u="none" strike="noStrike" noProof="0">
                          <a:solidFill>
                            <a:schemeClr val="tx1">
                              <a:lumMod val="95000"/>
                              <a:lumOff val="5000"/>
                            </a:schemeClr>
                          </a:solidFill>
                          <a:latin typeface="Arial"/>
                        </a:rPr>
                        <a:t>8) Purchased/Price Final*</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a:solidFill>
                        <a:schemeClr val="tx1"/>
                      </a:solidFill>
                    </a:lnB>
                    <a:solidFill>
                      <a:srgbClr val="FFFF00"/>
                    </a:solidFill>
                  </a:tcPr>
                </a:tc>
                <a:tc>
                  <a:txBody>
                    <a:bodyPr/>
                    <a:lstStyle/>
                    <a:p>
                      <a:pPr lvl="0">
                        <a:buNone/>
                      </a:pPr>
                      <a:r>
                        <a:rPr lang="en-US" sz="1600" b="1" i="0" u="none" strike="noStrike" noProof="0">
                          <a:solidFill>
                            <a:schemeClr val="tx1">
                              <a:lumMod val="95000"/>
                              <a:lumOff val="5000"/>
                            </a:schemeClr>
                          </a:solidFill>
                          <a:latin typeface="Arial"/>
                        </a:rPr>
                        <a:t>USDA purchased truck</a:t>
                      </a:r>
                    </a:p>
                  </a:txBody>
                  <a:tcPr>
                    <a:lnL w="3175">
                      <a:solidFill>
                        <a:schemeClr val="tx1"/>
                      </a:solidFill>
                    </a:lnL>
                    <a:lnR w="28575">
                      <a:solidFill>
                        <a:schemeClr val="tx1"/>
                      </a:solidFill>
                    </a:lnR>
                    <a:lnT w="3175">
                      <a:solidFill>
                        <a:schemeClr val="tx1"/>
                      </a:solidFill>
                    </a:lnT>
                    <a:lnB w="3175">
                      <a:solidFill>
                        <a:schemeClr val="tx1"/>
                      </a:solidFill>
                    </a:lnB>
                    <a:solidFill>
                      <a:srgbClr val="FFFF00"/>
                    </a:solidFill>
                  </a:tcPr>
                </a:tc>
                <a:extLst>
                  <a:ext uri="{0D108BD9-81ED-4DB2-BD59-A6C34878D82A}">
                    <a16:rowId xmlns:a16="http://schemas.microsoft.com/office/drawing/2014/main" val="2952638643"/>
                  </a:ext>
                </a:extLst>
              </a:tr>
              <a:tr h="370840">
                <a:tc>
                  <a:txBody>
                    <a:bodyPr/>
                    <a:lstStyle/>
                    <a:p>
                      <a:pPr lvl="0">
                        <a:buNone/>
                      </a:pPr>
                      <a:r>
                        <a:rPr lang="en-US" sz="1600" b="1" i="0" u="none" strike="noStrike" noProof="0">
                          <a:solidFill>
                            <a:schemeClr val="tx1">
                              <a:lumMod val="95000"/>
                              <a:lumOff val="5000"/>
                            </a:schemeClr>
                          </a:solidFill>
                          <a:latin typeface="Arial"/>
                        </a:rPr>
                        <a:t>9) Order Received*</a:t>
                      </a:r>
                      <a:endParaRPr lang="en-US" sz="1600" b="1"/>
                    </a:p>
                  </a:txBody>
                  <a:tcPr>
                    <a:lnL w="28575">
                      <a:solidFill>
                        <a:schemeClr val="tx1"/>
                      </a:solidFill>
                    </a:lnL>
                    <a:lnR w="3175" cap="flat" cmpd="sng" algn="ctr">
                      <a:solidFill>
                        <a:schemeClr val="tx1"/>
                      </a:solidFill>
                      <a:prstDash val="solid"/>
                      <a:round/>
                      <a:headEnd type="none" w="med" len="med"/>
                      <a:tailEnd type="none" w="med" len="med"/>
                    </a:lnR>
                    <a:lnT w="3175">
                      <a:solidFill>
                        <a:schemeClr val="tx1"/>
                      </a:solidFill>
                    </a:lnT>
                    <a:lnB w="3175">
                      <a:solidFill>
                        <a:schemeClr val="tx1"/>
                      </a:solidFill>
                    </a:lnB>
                    <a:solidFill>
                      <a:srgbClr val="FFFF00"/>
                    </a:solidFill>
                  </a:tcPr>
                </a:tc>
                <a:tc>
                  <a:txBody>
                    <a:bodyPr/>
                    <a:lstStyle/>
                    <a:p>
                      <a:pPr lvl="0">
                        <a:buNone/>
                      </a:pPr>
                      <a:r>
                        <a:rPr lang="en-US" sz="1600" b="1" i="0" u="none" strike="noStrike" noProof="0">
                          <a:solidFill>
                            <a:schemeClr val="tx1">
                              <a:lumMod val="95000"/>
                              <a:lumOff val="5000"/>
                            </a:schemeClr>
                          </a:solidFill>
                          <a:latin typeface="Arial"/>
                        </a:rPr>
                        <a:t>Truck arrived at warehouse or processor</a:t>
                      </a:r>
                      <a:endParaRPr lang="en-US" sz="1600" b="1"/>
                    </a:p>
                  </a:txBody>
                  <a:tcPr>
                    <a:lnL w="3175">
                      <a:solidFill>
                        <a:schemeClr val="tx1"/>
                      </a:solidFill>
                    </a:lnL>
                    <a:lnR w="28575">
                      <a:solidFill>
                        <a:schemeClr val="tx1"/>
                      </a:solidFill>
                    </a:lnR>
                    <a:lnT w="3175">
                      <a:solidFill>
                        <a:schemeClr val="tx1"/>
                      </a:solidFill>
                    </a:lnT>
                    <a:lnB w="3175">
                      <a:solidFill>
                        <a:schemeClr val="tx1"/>
                      </a:solidFill>
                    </a:lnB>
                    <a:solidFill>
                      <a:srgbClr val="FFFF00"/>
                    </a:solidFill>
                  </a:tcPr>
                </a:tc>
                <a:extLst>
                  <a:ext uri="{0D108BD9-81ED-4DB2-BD59-A6C34878D82A}">
                    <a16:rowId xmlns:a16="http://schemas.microsoft.com/office/drawing/2014/main" val="3496813664"/>
                  </a:ext>
                </a:extLst>
              </a:tr>
              <a:tr h="370839">
                <a:tc gridSpan="2">
                  <a:txBody>
                    <a:bodyPr/>
                    <a:lstStyle/>
                    <a:p>
                      <a:pPr lvl="0">
                        <a:buNone/>
                      </a:pPr>
                      <a:r>
                        <a:rPr lang="en-US" sz="1600" b="0" i="0" u="none" strike="noStrike" noProof="0">
                          <a:solidFill>
                            <a:schemeClr val="tx1">
                              <a:lumMod val="95000"/>
                              <a:lumOff val="5000"/>
                            </a:schemeClr>
                          </a:solidFill>
                          <a:latin typeface="Arial"/>
                        </a:rPr>
                        <a:t>*Highlighted rows most frequently used by RAs</a:t>
                      </a:r>
                    </a:p>
                  </a:txBody>
                  <a:tcPr>
                    <a:lnL w="28575">
                      <a:solidFill>
                        <a:schemeClr val="tx1"/>
                      </a:solidFill>
                    </a:lnL>
                    <a:lnR w="28575">
                      <a:solidFill>
                        <a:schemeClr val="tx1"/>
                      </a:solidFill>
                    </a:lnR>
                    <a:lnT w="3175">
                      <a:solidFill>
                        <a:schemeClr val="tx1"/>
                      </a:solidFill>
                    </a:lnT>
                    <a:lnB w="28575">
                      <a:solidFill>
                        <a:schemeClr val="tx1"/>
                      </a:solidFill>
                    </a:lnB>
                    <a:solidFill>
                      <a:schemeClr val="bg2"/>
                    </a:solidFill>
                  </a:tcPr>
                </a:tc>
                <a:tc hMerge="1">
                  <a:txBody>
                    <a:bodyPr/>
                    <a:lstStyle/>
                    <a:p>
                      <a:endParaRPr lang="en-US"/>
                    </a:p>
                  </a:txBody>
                  <a:tcPr>
                    <a:lnL w="57150">
                      <a:solidFill>
                        <a:schemeClr val="tx1"/>
                      </a:solidFill>
                    </a:lnL>
                    <a:lnR w="57150">
                      <a:solidFill>
                        <a:schemeClr val="tx1"/>
                      </a:solidFill>
                    </a:lnR>
                    <a:lnT w="12700">
                      <a:solidFill>
                        <a:schemeClr val="tx1"/>
                      </a:solidFill>
                    </a:lnT>
                    <a:lnB w="57150">
                      <a:solidFill>
                        <a:schemeClr val="tx1"/>
                      </a:solidFill>
                    </a:lnB>
                    <a:solidFill>
                      <a:schemeClr val="bg2"/>
                    </a:solidFill>
                  </a:tcPr>
                </a:tc>
                <a:extLst>
                  <a:ext uri="{0D108BD9-81ED-4DB2-BD59-A6C34878D82A}">
                    <a16:rowId xmlns:a16="http://schemas.microsoft.com/office/drawing/2014/main" val="3398440775"/>
                  </a:ext>
                </a:extLst>
              </a:tr>
            </a:tbl>
          </a:graphicData>
        </a:graphic>
      </p:graphicFrame>
      <p:sp>
        <p:nvSpPr>
          <p:cNvPr id="4" name="Slide Number Placeholder 18">
            <a:extLst>
              <a:ext uri="{FF2B5EF4-FFF2-40B4-BE49-F238E27FC236}">
                <a16:creationId xmlns:a16="http://schemas.microsoft.com/office/drawing/2014/main" id="{08291CCF-8ECF-2D2C-8542-3BB62F451CD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939346"/>
      </p:ext>
    </p:extLst>
  </p:cSld>
  <p:clrMapOvr>
    <a:masterClrMapping/>
  </p:clrMapOvr>
  <p:transition>
    <p:cut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04</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p:txBody>
          <a:bodyPr lIns="91440" tIns="45720" rIns="91440" bIns="45720" anchor="t">
            <a:normAutofit fontScale="92500" lnSpcReduction="20000"/>
          </a:bodyPr>
          <a:lstStyle/>
          <a:p>
            <a:r>
              <a:rPr lang="en-US" sz="6000"/>
              <a:t>Value of Commodities Received-RA Report</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48</a:t>
            </a:fld>
            <a:endParaRPr lang="en-US"/>
          </a:p>
        </p:txBody>
      </p:sp>
      <p:sp>
        <p:nvSpPr>
          <p:cNvPr id="3" name="Slide Number Placeholder 18">
            <a:extLst>
              <a:ext uri="{FF2B5EF4-FFF2-40B4-BE49-F238E27FC236}">
                <a16:creationId xmlns:a16="http://schemas.microsoft.com/office/drawing/2014/main" id="{4E99FCAE-BF04-FB20-F1DD-8D2C28CAF933}"/>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1244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8C655177-683E-4F8C-8037-C5ED53F69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582160"/>
          </a:xfrm>
          <a:prstGeom prst="rect">
            <a:avLst/>
          </a:prstGeom>
        </p:spPr>
      </p:pic>
      <p:sp>
        <p:nvSpPr>
          <p:cNvPr id="3" name="Rectangle 2">
            <a:extLst>
              <a:ext uri="{FF2B5EF4-FFF2-40B4-BE49-F238E27FC236}">
                <a16:creationId xmlns:a16="http://schemas.microsoft.com/office/drawing/2014/main" id="{FF90FF5D-F9C5-427E-890E-81A5EE547BB6}"/>
              </a:ext>
            </a:extLst>
          </p:cNvPr>
          <p:cNvSpPr/>
          <p:nvPr/>
        </p:nvSpPr>
        <p:spPr>
          <a:xfrm>
            <a:off x="769815"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pic>
        <p:nvPicPr>
          <p:cNvPr id="5" name="Picture Placeholder 15">
            <a:extLst>
              <a:ext uri="{FF2B5EF4-FFF2-40B4-BE49-F238E27FC236}">
                <a16:creationId xmlns:a16="http://schemas.microsoft.com/office/drawing/2014/main" id="{CA1159B8-2E92-4A92-A9A5-3571B68151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2631"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4" name="Text Placeholder 3">
            <a:extLst>
              <a:ext uri="{FF2B5EF4-FFF2-40B4-BE49-F238E27FC236}">
                <a16:creationId xmlns:a16="http://schemas.microsoft.com/office/drawing/2014/main" id="{5269C3A6-9792-4138-BF6B-2C53BC74DEAF}"/>
              </a:ext>
            </a:extLst>
          </p:cNvPr>
          <p:cNvSpPr>
            <a:spLocks noGrp="1"/>
          </p:cNvSpPr>
          <p:nvPr>
            <p:ph type="body" sz="quarter" idx="10"/>
          </p:nvPr>
        </p:nvSpPr>
        <p:spPr/>
        <p:txBody>
          <a:bodyPr/>
          <a:lstStyle/>
          <a:p>
            <a:r>
              <a:rPr lang="en-US"/>
              <a:t>WHEN</a:t>
            </a:r>
          </a:p>
        </p:txBody>
      </p:sp>
      <p:sp>
        <p:nvSpPr>
          <p:cNvPr id="7" name="Text Placeholder 6">
            <a:extLst>
              <a:ext uri="{FF2B5EF4-FFF2-40B4-BE49-F238E27FC236}">
                <a16:creationId xmlns:a16="http://schemas.microsoft.com/office/drawing/2014/main" id="{44EF3C75-6F6F-4EBA-834D-02CEC4A8E64D}"/>
              </a:ext>
            </a:extLst>
          </p:cNvPr>
          <p:cNvSpPr>
            <a:spLocks noGrp="1"/>
          </p:cNvSpPr>
          <p:nvPr>
            <p:ph type="body" sz="quarter" idx="14"/>
          </p:nvPr>
        </p:nvSpPr>
        <p:spPr>
          <a:xfrm>
            <a:off x="928684" y="4350300"/>
            <a:ext cx="4484320" cy="1873624"/>
          </a:xfrm>
        </p:spPr>
        <p:txBody>
          <a:bodyPr>
            <a:normAutofit fontScale="92500" lnSpcReduction="20000"/>
          </a:bodyPr>
          <a:lstStyle/>
          <a:p>
            <a:r>
              <a:rPr lang="en-US" sz="3000"/>
              <a:t>Run this report after materials have arrived at the designated Ship-To Destination and have been receipted.</a:t>
            </a:r>
          </a:p>
          <a:p>
            <a:endParaRPr lang="en-US"/>
          </a:p>
        </p:txBody>
      </p:sp>
      <p:sp>
        <p:nvSpPr>
          <p:cNvPr id="12" name="Slide Number Placeholder 11">
            <a:extLst>
              <a:ext uri="{FF2B5EF4-FFF2-40B4-BE49-F238E27FC236}">
                <a16:creationId xmlns:a16="http://schemas.microsoft.com/office/drawing/2014/main" id="{185CDA45-D066-4708-847E-AAC4E18328A4}"/>
              </a:ext>
            </a:extLst>
          </p:cNvPr>
          <p:cNvSpPr>
            <a:spLocks noGrp="1"/>
          </p:cNvSpPr>
          <p:nvPr>
            <p:ph type="sldNum" sz="quarter" idx="16"/>
          </p:nvPr>
        </p:nvSpPr>
        <p:spPr/>
        <p:txBody>
          <a:bodyPr/>
          <a:lstStyle/>
          <a:p>
            <a:fld id="{4179449E-6FBB-2343-B3AE-D1EFA46A6E77}" type="slidenum">
              <a:rPr lang="en-US" smtClean="0"/>
              <a:pPr/>
              <a:t>49</a:t>
            </a:fld>
            <a:endParaRPr lang="en-US"/>
          </a:p>
        </p:txBody>
      </p:sp>
      <p:sp>
        <p:nvSpPr>
          <p:cNvPr id="6" name="Rectangle 5">
            <a:extLst>
              <a:ext uri="{FF2B5EF4-FFF2-40B4-BE49-F238E27FC236}">
                <a16:creationId xmlns:a16="http://schemas.microsoft.com/office/drawing/2014/main" id="{FA68FCE5-7C98-D1E6-A7EE-C14A258C6E6D}"/>
              </a:ext>
            </a:extLst>
          </p:cNvPr>
          <p:cNvSpPr/>
          <p:nvPr/>
        </p:nvSpPr>
        <p:spPr>
          <a:xfrm>
            <a:off x="6530874"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pic>
        <p:nvPicPr>
          <p:cNvPr id="8" name="Picture Placeholder 15">
            <a:extLst>
              <a:ext uri="{FF2B5EF4-FFF2-40B4-BE49-F238E27FC236}">
                <a16:creationId xmlns:a16="http://schemas.microsoft.com/office/drawing/2014/main" id="{FCBF181C-CA35-28D9-EB93-A639120B6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3690"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9" name="Text Placeholder 6">
            <a:extLst>
              <a:ext uri="{FF2B5EF4-FFF2-40B4-BE49-F238E27FC236}">
                <a16:creationId xmlns:a16="http://schemas.microsoft.com/office/drawing/2014/main" id="{E78A5E1A-0747-8BA2-8384-A3796925711C}"/>
              </a:ext>
            </a:extLst>
          </p:cNvPr>
          <p:cNvSpPr txBox="1">
            <a:spLocks/>
          </p:cNvSpPr>
          <p:nvPr/>
        </p:nvSpPr>
        <p:spPr>
          <a:xfrm>
            <a:off x="6719664" y="4697506"/>
            <a:ext cx="4484320" cy="1873624"/>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a:p>
        </p:txBody>
      </p:sp>
      <p:sp>
        <p:nvSpPr>
          <p:cNvPr id="10" name="Text Placeholder 3">
            <a:extLst>
              <a:ext uri="{FF2B5EF4-FFF2-40B4-BE49-F238E27FC236}">
                <a16:creationId xmlns:a16="http://schemas.microsoft.com/office/drawing/2014/main" id="{F6B61CFC-3D65-D288-273A-3283245F9311}"/>
              </a:ext>
            </a:extLst>
          </p:cNvPr>
          <p:cNvSpPr txBox="1">
            <a:spLocks/>
          </p:cNvSpPr>
          <p:nvPr/>
        </p:nvSpPr>
        <p:spPr>
          <a:xfrm>
            <a:off x="6690172" y="3165958"/>
            <a:ext cx="4484320" cy="1066456"/>
          </a:xfrm>
          <a:prstGeom prst="rect">
            <a:avLst/>
          </a:prstGeom>
          <a:effectLst>
            <a:outerShdw blurRad="50800" dist="38100" dir="5400000" algn="t" rotWithShape="0">
              <a:prstClr val="black">
                <a:alpha val="40000"/>
              </a:prstClr>
            </a:outerShdw>
          </a:effectLst>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4000" b="1"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WHY</a:t>
            </a:r>
          </a:p>
        </p:txBody>
      </p:sp>
      <p:sp>
        <p:nvSpPr>
          <p:cNvPr id="13" name="Text Placeholder 6">
            <a:extLst>
              <a:ext uri="{FF2B5EF4-FFF2-40B4-BE49-F238E27FC236}">
                <a16:creationId xmlns:a16="http://schemas.microsoft.com/office/drawing/2014/main" id="{18DF7FB8-3AA6-5D06-D49E-833EF50FE1CE}"/>
              </a:ext>
            </a:extLst>
          </p:cNvPr>
          <p:cNvSpPr txBox="1">
            <a:spLocks/>
          </p:cNvSpPr>
          <p:nvPr/>
        </p:nvSpPr>
        <p:spPr>
          <a:xfrm>
            <a:off x="6775927" y="4232414"/>
            <a:ext cx="4484320" cy="1873624"/>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a:t>To review details on the value of commodities received. May be used during periods of financial reporting.</a:t>
            </a:r>
          </a:p>
        </p:txBody>
      </p:sp>
      <p:sp>
        <p:nvSpPr>
          <p:cNvPr id="11" name="Slide Number Placeholder 18">
            <a:extLst>
              <a:ext uri="{FF2B5EF4-FFF2-40B4-BE49-F238E27FC236}">
                <a16:creationId xmlns:a16="http://schemas.microsoft.com/office/drawing/2014/main" id="{5594DB5C-48D7-A671-EBC6-067494861B6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133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7862264" y="36337"/>
            <a:ext cx="4325982" cy="6889551"/>
            <a:chOff x="7845699" y="-13359"/>
            <a:chExt cx="4325982"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11834" y="-13359"/>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p:txBody>
          <a:bodyPr lIns="91440" tIns="45720" rIns="91440" bIns="45720" anchor="t">
            <a:normAutofit fontScale="92500" lnSpcReduction="10000"/>
          </a:bodyPr>
          <a:lstStyle/>
          <a:p>
            <a:r>
              <a:rPr lang="en-US" dirty="0">
                <a:latin typeface="Arial"/>
                <a:cs typeface="Arial"/>
              </a:rPr>
              <a:t>WBSCM Reports Part II:</a:t>
            </a:r>
          </a:p>
          <a:p>
            <a:r>
              <a:rPr lang="en-US" dirty="0">
                <a:latin typeface="Arial"/>
                <a:cs typeface="Arial"/>
              </a:rPr>
              <a:t>Course Outline</a:t>
            </a:r>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p:txBody>
          <a:bodyPr>
            <a:normAutofit lnSpcReduction="10000"/>
          </a:bodyPr>
          <a:lstStyle/>
          <a:p>
            <a:r>
              <a:rPr lang="en-US" dirty="0"/>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a:xfrm>
            <a:off x="9607665" y="1380445"/>
            <a:ext cx="1981200" cy="592993"/>
          </a:xfrm>
        </p:spPr>
        <p:txBody>
          <a:bodyPr lIns="91440" tIns="45720" rIns="91440" bIns="45720" anchor="t"/>
          <a:lstStyle/>
          <a:p>
            <a:r>
              <a:rPr lang="en-US" dirty="0">
                <a:latin typeface="Arial"/>
                <a:cs typeface="Arial"/>
              </a:rPr>
              <a:t>Course Overview and Objectives </a:t>
            </a:r>
          </a:p>
        </p:txBody>
      </p:sp>
      <p:sp>
        <p:nvSpPr>
          <p:cNvPr id="104" name="Text Placeholder 103">
            <a:extLst>
              <a:ext uri="{FF2B5EF4-FFF2-40B4-BE49-F238E27FC236}">
                <a16:creationId xmlns:a16="http://schemas.microsoft.com/office/drawing/2014/main" id="{FD430992-989C-4536-B590-E9543EBBBDDA}"/>
              </a:ext>
            </a:extLst>
          </p:cNvPr>
          <p:cNvSpPr>
            <a:spLocks noGrp="1"/>
          </p:cNvSpPr>
          <p:nvPr>
            <p:ph type="body" sz="quarter" idx="16"/>
          </p:nvPr>
        </p:nvSpPr>
        <p:spPr/>
        <p:txBody>
          <a:bodyPr lIns="91440" tIns="45720" rIns="91440" bIns="45720" anchor="t">
            <a:normAutofit lnSpcReduction="10000"/>
          </a:bodyPr>
          <a:lstStyle/>
          <a:p>
            <a:endParaRPr lang="en-US" dirty="0">
              <a:latin typeface="Arial"/>
              <a:cs typeface="Arial"/>
            </a:endParaRPr>
          </a:p>
          <a:p>
            <a:endParaRPr lang="en-US" dirty="0"/>
          </a:p>
        </p:txBody>
      </p:sp>
      <p:sp>
        <p:nvSpPr>
          <p:cNvPr id="105" name="Text Placeholder 104">
            <a:extLst>
              <a:ext uri="{FF2B5EF4-FFF2-40B4-BE49-F238E27FC236}">
                <a16:creationId xmlns:a16="http://schemas.microsoft.com/office/drawing/2014/main" id="{8DECE2DB-7BD3-483D-A3C2-1B6766ADEBBC}"/>
              </a:ext>
            </a:extLst>
          </p:cNvPr>
          <p:cNvSpPr>
            <a:spLocks noGrp="1"/>
          </p:cNvSpPr>
          <p:nvPr>
            <p:ph type="body" sz="quarter" idx="17"/>
          </p:nvPr>
        </p:nvSpPr>
        <p:spPr>
          <a:xfrm>
            <a:off x="9587602" y="2784252"/>
            <a:ext cx="1981200" cy="998007"/>
          </a:xfrm>
        </p:spPr>
        <p:txBody>
          <a:bodyPr lIns="91440" tIns="45720" rIns="91440" bIns="45720" anchor="t">
            <a:normAutofit/>
          </a:bodyPr>
          <a:lstStyle/>
          <a:p>
            <a:r>
              <a:rPr lang="en-US" dirty="0"/>
              <a:t>Monitor requisition activity through the order life cycle.</a:t>
            </a:r>
          </a:p>
          <a:p>
            <a:endParaRPr lang="en-US" dirty="0"/>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5</a:t>
            </a:fld>
            <a:endParaRPr lang="en-US" dirty="0"/>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20321" y="1205017"/>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756175" y="1297398"/>
            <a:ext cx="572939"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01</a:t>
            </a:r>
            <a:endParaRPr lang="en-US" sz="2400" dirty="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20321" y="2185505"/>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756175" y="2277887"/>
            <a:ext cx="572939"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02</a:t>
            </a:r>
            <a:endParaRPr lang="en-US" sz="2400" dirty="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2D48347D-5E07-4B25-978B-5AD66FD60047}"/>
              </a:ext>
            </a:extLst>
          </p:cNvPr>
          <p:cNvGrpSpPr/>
          <p:nvPr/>
        </p:nvGrpSpPr>
        <p:grpSpPr>
          <a:xfrm>
            <a:off x="8706010" y="3791810"/>
            <a:ext cx="641729" cy="642249"/>
            <a:chOff x="8700762" y="4447800"/>
            <a:chExt cx="2075515" cy="2077200"/>
          </a:xfrm>
          <a:solidFill>
            <a:srgbClr val="66B948"/>
          </a:solidFill>
        </p:grpSpPr>
        <p:sp>
          <p:nvSpPr>
            <p:cNvPr id="92" name="Freeform: Shape 43">
              <a:extLst>
                <a:ext uri="{FF2B5EF4-FFF2-40B4-BE49-F238E27FC236}">
                  <a16:creationId xmlns:a16="http://schemas.microsoft.com/office/drawing/2014/main" id="{B6759774-6B41-43AE-BE72-3731A718026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93" name="Freeform 69">
              <a:extLst>
                <a:ext uri="{FF2B5EF4-FFF2-40B4-BE49-F238E27FC236}">
                  <a16:creationId xmlns:a16="http://schemas.microsoft.com/office/drawing/2014/main" id="{1BD6382C-7AD9-4C10-A745-6509F3B02836}"/>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4" name="Rectangle 93">
            <a:extLst>
              <a:ext uri="{FF2B5EF4-FFF2-40B4-BE49-F238E27FC236}">
                <a16:creationId xmlns:a16="http://schemas.microsoft.com/office/drawing/2014/main" id="{A6D30A48-599D-484D-ADED-611DF3009039}"/>
              </a:ext>
            </a:extLst>
          </p:cNvPr>
          <p:cNvSpPr/>
          <p:nvPr/>
        </p:nvSpPr>
        <p:spPr>
          <a:xfrm>
            <a:off x="8741864" y="3871276"/>
            <a:ext cx="572939" cy="461665"/>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03</a:t>
            </a:r>
            <a:endParaRPr lang="en-US" sz="2400" dirty="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16" name="Text Placeholder 104">
            <a:extLst>
              <a:ext uri="{FF2B5EF4-FFF2-40B4-BE49-F238E27FC236}">
                <a16:creationId xmlns:a16="http://schemas.microsoft.com/office/drawing/2014/main" id="{2E192590-C84F-B335-0ED6-135314514411}"/>
              </a:ext>
            </a:extLst>
          </p:cNvPr>
          <p:cNvSpPr txBox="1">
            <a:spLocks/>
          </p:cNvSpPr>
          <p:nvPr/>
        </p:nvSpPr>
        <p:spPr>
          <a:xfrm>
            <a:off x="9609228" y="4894114"/>
            <a:ext cx="1981200" cy="99800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Review value of all commodities received.</a:t>
            </a:r>
            <a:endParaRPr lang="en-US" dirty="0"/>
          </a:p>
        </p:txBody>
      </p:sp>
      <p:sp>
        <p:nvSpPr>
          <p:cNvPr id="20" name="Text Placeholder 7">
            <a:extLst>
              <a:ext uri="{FF2B5EF4-FFF2-40B4-BE49-F238E27FC236}">
                <a16:creationId xmlns:a16="http://schemas.microsoft.com/office/drawing/2014/main" id="{58841784-8614-C2E9-196D-F10818CD6121}"/>
              </a:ext>
            </a:extLst>
          </p:cNvPr>
          <p:cNvSpPr txBox="1">
            <a:spLocks/>
          </p:cNvSpPr>
          <p:nvPr/>
        </p:nvSpPr>
        <p:spPr>
          <a:xfrm>
            <a:off x="9564037" y="2229967"/>
            <a:ext cx="1981200" cy="32048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Requisition Status Report</a:t>
            </a:r>
            <a:endParaRPr lang="en-US" dirty="0"/>
          </a:p>
        </p:txBody>
      </p:sp>
      <p:sp>
        <p:nvSpPr>
          <p:cNvPr id="21" name="Text Placeholder 7">
            <a:extLst>
              <a:ext uri="{FF2B5EF4-FFF2-40B4-BE49-F238E27FC236}">
                <a16:creationId xmlns:a16="http://schemas.microsoft.com/office/drawing/2014/main" id="{9D5A528F-E6C9-AF9D-554C-47BEAC7A35C8}"/>
              </a:ext>
            </a:extLst>
          </p:cNvPr>
          <p:cNvSpPr txBox="1">
            <a:spLocks/>
          </p:cNvSpPr>
          <p:nvPr/>
        </p:nvSpPr>
        <p:spPr>
          <a:xfrm>
            <a:off x="9607665" y="3918260"/>
            <a:ext cx="1981200" cy="53983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Value of Commodities Received –RA Report</a:t>
            </a:r>
            <a:endParaRPr lang="en-US" dirty="0"/>
          </a:p>
        </p:txBody>
      </p:sp>
      <p:sp>
        <p:nvSpPr>
          <p:cNvPr id="5" name="Slide Number Placeholder 18">
            <a:extLst>
              <a:ext uri="{FF2B5EF4-FFF2-40B4-BE49-F238E27FC236}">
                <a16:creationId xmlns:a16="http://schemas.microsoft.com/office/drawing/2014/main" id="{FC439211-028B-BF41-1E76-284CEA1681F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site&#10;&#10;Description automatically generated">
            <a:extLst>
              <a:ext uri="{FF2B5EF4-FFF2-40B4-BE49-F238E27FC236}">
                <a16:creationId xmlns:a16="http://schemas.microsoft.com/office/drawing/2014/main" id="{A1F0C8CC-62B2-9216-CD10-43F122DA1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191" y="3911430"/>
            <a:ext cx="5260063" cy="2012110"/>
          </a:xfrm>
          <a:prstGeom prst="rect">
            <a:avLst/>
          </a:prstGeom>
          <a:ln w="28575">
            <a:solidFill>
              <a:schemeClr val="tx2"/>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295546"/>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Commodities Received</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6" name="Picture 5">
            <a:extLst>
              <a:ext uri="{FF2B5EF4-FFF2-40B4-BE49-F238E27FC236}">
                <a16:creationId xmlns:a16="http://schemas.microsoft.com/office/drawing/2014/main" id="{49781439-186D-272D-E9AE-F7E806C4714A}"/>
              </a:ext>
            </a:extLst>
          </p:cNvPr>
          <p:cNvPicPr>
            <a:picLocks noChangeAspect="1"/>
          </p:cNvPicPr>
          <p:nvPr/>
        </p:nvPicPr>
        <p:blipFill>
          <a:blip r:embed="rId4"/>
          <a:stretch>
            <a:fillRect/>
          </a:stretch>
        </p:blipFill>
        <p:spPr>
          <a:xfrm>
            <a:off x="584462" y="1059491"/>
            <a:ext cx="9382446" cy="2291565"/>
          </a:xfrm>
          <a:prstGeom prst="rect">
            <a:avLst/>
          </a:prstGeom>
        </p:spPr>
      </p:pic>
      <p:sp>
        <p:nvSpPr>
          <p:cNvPr id="14" name="Rectangle 13">
            <a:extLst>
              <a:ext uri="{FF2B5EF4-FFF2-40B4-BE49-F238E27FC236}">
                <a16:creationId xmlns:a16="http://schemas.microsoft.com/office/drawing/2014/main" id="{BED3189F-0E40-7EBD-2512-7513E172F562}"/>
              </a:ext>
            </a:extLst>
          </p:cNvPr>
          <p:cNvSpPr/>
          <p:nvPr/>
        </p:nvSpPr>
        <p:spPr>
          <a:xfrm>
            <a:off x="584462" y="1051142"/>
            <a:ext cx="4777247" cy="38545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lide Number Placeholder 18">
            <a:extLst>
              <a:ext uri="{FF2B5EF4-FFF2-40B4-BE49-F238E27FC236}">
                <a16:creationId xmlns:a16="http://schemas.microsoft.com/office/drawing/2014/main" id="{5DCC0EB1-D3BF-C72C-2CF6-F1DB68AE3B2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Arrow: Curved Right 17">
            <a:extLst>
              <a:ext uri="{FF2B5EF4-FFF2-40B4-BE49-F238E27FC236}">
                <a16:creationId xmlns:a16="http://schemas.microsoft.com/office/drawing/2014/main" id="{A86009FB-F8D4-B32C-73CF-B7518DF29723}"/>
              </a:ext>
            </a:extLst>
          </p:cNvPr>
          <p:cNvSpPr/>
          <p:nvPr/>
        </p:nvSpPr>
        <p:spPr>
          <a:xfrm>
            <a:off x="520746" y="4402778"/>
            <a:ext cx="4212472" cy="1347428"/>
          </a:xfrm>
          <a:prstGeom prst="curvedRightArrow">
            <a:avLst/>
          </a:prstGeom>
          <a:solidFill>
            <a:srgbClr val="721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4C34D1CD-CD77-D571-B553-50D32675E6EE}"/>
              </a:ext>
            </a:extLst>
          </p:cNvPr>
          <p:cNvSpPr/>
          <p:nvPr/>
        </p:nvSpPr>
        <p:spPr>
          <a:xfrm>
            <a:off x="432940" y="3037141"/>
            <a:ext cx="5511538" cy="1745220"/>
          </a:xfrm>
          <a:prstGeom prst="roundRect">
            <a:avLst/>
          </a:prstGeom>
          <a:solidFill>
            <a:srgbClr val="721F5D"/>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bg1"/>
                </a:solidFill>
                <a:latin typeface="Arial"/>
                <a:cs typeface="Arial"/>
              </a:rPr>
              <a:t>“Summary of Commodities in the Warehouse”</a:t>
            </a:r>
            <a:br>
              <a:rPr lang="en-US" b="1">
                <a:solidFill>
                  <a:schemeClr val="bg1"/>
                </a:solidFill>
                <a:latin typeface="Arial"/>
                <a:cs typeface="Arial"/>
              </a:rPr>
            </a:br>
            <a:endParaRPr lang="en-US" b="1">
              <a:solidFill>
                <a:schemeClr val="bg1"/>
              </a:solidFill>
              <a:latin typeface="Arial"/>
              <a:cs typeface="Arial"/>
            </a:endParaRPr>
          </a:p>
          <a:p>
            <a:pPr algn="ctr"/>
            <a:r>
              <a:rPr lang="en-US" b="1">
                <a:solidFill>
                  <a:schemeClr val="bg1"/>
                </a:solidFill>
                <a:latin typeface="Arial"/>
                <a:cs typeface="Arial"/>
              </a:rPr>
              <a:t>Will now be tracked in warehouse tracking systems</a:t>
            </a:r>
          </a:p>
        </p:txBody>
      </p:sp>
      <p:sp>
        <p:nvSpPr>
          <p:cNvPr id="19" name="Multiplication Sign 18">
            <a:extLst>
              <a:ext uri="{FF2B5EF4-FFF2-40B4-BE49-F238E27FC236}">
                <a16:creationId xmlns:a16="http://schemas.microsoft.com/office/drawing/2014/main" id="{7D3E10BA-AB2C-6D51-8DA3-3195E345B95D}"/>
              </a:ext>
            </a:extLst>
          </p:cNvPr>
          <p:cNvSpPr/>
          <p:nvPr/>
        </p:nvSpPr>
        <p:spPr>
          <a:xfrm>
            <a:off x="3601338" y="1483146"/>
            <a:ext cx="4271574" cy="1655085"/>
          </a:xfrm>
          <a:prstGeom prst="mathMultiply">
            <a:avLst/>
          </a:prstGeom>
          <a:solidFill>
            <a:srgbClr val="E76618">
              <a:alpha val="7882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with solid fill">
            <a:extLst>
              <a:ext uri="{FF2B5EF4-FFF2-40B4-BE49-F238E27FC236}">
                <a16:creationId xmlns:a16="http://schemas.microsoft.com/office/drawing/2014/main" id="{2976E848-EC1D-D21C-B259-2C4687F246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3011" y="3151656"/>
            <a:ext cx="2566040" cy="2566040"/>
          </a:xfrm>
          <a:prstGeom prst="rect">
            <a:avLst/>
          </a:prstGeom>
        </p:spPr>
      </p:pic>
      <p:sp>
        <p:nvSpPr>
          <p:cNvPr id="25" name="Arrow: Curved Right 24">
            <a:extLst>
              <a:ext uri="{FF2B5EF4-FFF2-40B4-BE49-F238E27FC236}">
                <a16:creationId xmlns:a16="http://schemas.microsoft.com/office/drawing/2014/main" id="{B77D7621-AFBB-41E1-551D-FADCAC713142}"/>
              </a:ext>
            </a:extLst>
          </p:cNvPr>
          <p:cNvSpPr/>
          <p:nvPr/>
        </p:nvSpPr>
        <p:spPr>
          <a:xfrm flipH="1" flipV="1">
            <a:off x="8590663" y="1010262"/>
            <a:ext cx="3304508" cy="1220717"/>
          </a:xfrm>
          <a:prstGeom prst="curvedRightArrow">
            <a:avLst/>
          </a:prstGeom>
          <a:solidFill>
            <a:srgbClr val="721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590663" y="1922154"/>
            <a:ext cx="3304509" cy="811098"/>
          </a:xfrm>
          <a:prstGeom prst="roundRect">
            <a:avLst/>
          </a:prstGeom>
          <a:solidFill>
            <a:srgbClr val="721F5D"/>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bg1"/>
                </a:solidFill>
                <a:latin typeface="Arial"/>
                <a:cs typeface="Arial"/>
              </a:rPr>
              <a:t>Weekly Commodity Bulletin in TXUNPS</a:t>
            </a:r>
          </a:p>
        </p:txBody>
      </p:sp>
    </p:spTree>
    <p:extLst>
      <p:ext uri="{BB962C8B-B14F-4D97-AF65-F5344CB8AC3E}">
        <p14:creationId xmlns:p14="http://schemas.microsoft.com/office/powerpoint/2010/main" val="398088278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8"/>
                                        </p:tgtEl>
                                      </p:cBhvr>
                                    </p:animEffect>
                                    <p:animScale>
                                      <p:cBhvr>
                                        <p:cTn id="7" dur="1500" autoRev="1" fill="hold"/>
                                        <p:tgtEl>
                                          <p:spTgt spid="8"/>
                                        </p:tgtEl>
                                      </p:cBhvr>
                                      <p:by x="105000" y="105000"/>
                                    </p:animScale>
                                  </p:childTnLst>
                                </p:cTn>
                              </p:par>
                            </p:childTnLst>
                          </p:cTn>
                        </p:par>
                        <p:par>
                          <p:cTn id="8" fill="hold">
                            <p:stCondLst>
                              <p:cond delay="3000"/>
                            </p:stCondLst>
                            <p:childTnLst>
                              <p:par>
                                <p:cTn id="9" presetID="26" presetClass="emph" presetSubtype="0" fill="hold" grpId="0" nodeType="afterEffect">
                                  <p:stCondLst>
                                    <p:cond delay="0"/>
                                  </p:stCondLst>
                                  <p:childTnLst>
                                    <p:animEffect transition="out" filter="fade">
                                      <p:cBhvr>
                                        <p:cTn id="10" dur="2000" tmFilter="0, 0; .2, .5; .8, .5; 1, 0"/>
                                        <p:tgtEl>
                                          <p:spTgt spid="25"/>
                                        </p:tgtEl>
                                      </p:cBhvr>
                                    </p:animEffect>
                                    <p:animScale>
                                      <p:cBhvr>
                                        <p:cTn id="11" dur="1000" autoRev="1" fill="hold"/>
                                        <p:tgtEl>
                                          <p:spTgt spid="25"/>
                                        </p:tgtEl>
                                      </p:cBhvr>
                                      <p:by x="105000" y="105000"/>
                                    </p:animScale>
                                  </p:childTnLst>
                                </p:cTn>
                              </p:par>
                            </p:childTnLst>
                          </p:cTn>
                        </p:par>
                        <p:par>
                          <p:cTn id="12" fill="hold">
                            <p:stCondLst>
                              <p:cond delay="5000"/>
                            </p:stCondLst>
                            <p:childTnLst>
                              <p:par>
                                <p:cTn id="13" presetID="26" presetClass="emph" presetSubtype="0" fill="hold" grpId="0" nodeType="afterEffect">
                                  <p:stCondLst>
                                    <p:cond delay="0"/>
                                  </p:stCondLst>
                                  <p:childTnLst>
                                    <p:animEffect transition="out" filter="fade">
                                      <p:cBhvr>
                                        <p:cTn id="14" dur="3000" tmFilter="0, 0; .2, .5; .8, .5; 1, 0"/>
                                        <p:tgtEl>
                                          <p:spTgt spid="17"/>
                                        </p:tgtEl>
                                      </p:cBhvr>
                                    </p:animEffect>
                                    <p:animScale>
                                      <p:cBhvr>
                                        <p:cTn id="15" dur="1500" autoRev="1" fill="hold"/>
                                        <p:tgtEl>
                                          <p:spTgt spid="17"/>
                                        </p:tgtEl>
                                      </p:cBhvr>
                                      <p:by x="105000" y="105000"/>
                                    </p:animScale>
                                  </p:childTnLst>
                                </p:cTn>
                              </p:par>
                            </p:childTnLst>
                          </p:cTn>
                        </p:par>
                        <p:par>
                          <p:cTn id="16" fill="hold">
                            <p:stCondLst>
                              <p:cond delay="8000"/>
                            </p:stCondLst>
                            <p:childTnLst>
                              <p:par>
                                <p:cTn id="17" presetID="26" presetClass="emph" presetSubtype="0" fill="hold" grpId="0" nodeType="afterEffect">
                                  <p:stCondLst>
                                    <p:cond delay="0"/>
                                  </p:stCondLst>
                                  <p:childTnLst>
                                    <p:animEffect transition="out" filter="fade">
                                      <p:cBhvr>
                                        <p:cTn id="18" dur="2000" tmFilter="0, 0; .2, .5; .8, .5; 1, 0"/>
                                        <p:tgtEl>
                                          <p:spTgt spid="18"/>
                                        </p:tgtEl>
                                      </p:cBhvr>
                                    </p:animEffect>
                                    <p:animScale>
                                      <p:cBhvr>
                                        <p:cTn id="19" dur="1000" autoRev="1" fill="hold"/>
                                        <p:tgtEl>
                                          <p:spTgt spid="18"/>
                                        </p:tgtEl>
                                      </p:cBhvr>
                                      <p:by x="105000" y="105000"/>
                                    </p:animScale>
                                  </p:childTnLst>
                                </p:cTn>
                              </p:par>
                            </p:childTnLst>
                          </p:cTn>
                        </p:par>
                        <p:par>
                          <p:cTn id="20" fill="hold">
                            <p:stCondLst>
                              <p:cond delay="10000"/>
                            </p:stCondLst>
                            <p:childTnLst>
                              <p:par>
                                <p:cTn id="21" presetID="31" presetClass="entr" presetSubtype="0" fill="hold" grpId="0" nodeType="after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90"/>
                                          </p:val>
                                        </p:tav>
                                        <p:tav tm="100000">
                                          <p:val>
                                            <p:fltVal val="0"/>
                                          </p:val>
                                        </p:tav>
                                      </p:tavLst>
                                    </p:anim>
                                    <p:animEffect transition="in" filter="fade">
                                      <p:cBhvr>
                                        <p:cTn id="26" dur="2000"/>
                                        <p:tgtEl>
                                          <p:spTgt spid="19"/>
                                        </p:tgtEl>
                                      </p:cBhvr>
                                    </p:animEffect>
                                  </p:childTnLst>
                                </p:cTn>
                              </p:par>
                            </p:childTnLst>
                          </p:cTn>
                        </p:par>
                        <p:par>
                          <p:cTn id="27" fill="hold">
                            <p:stCondLst>
                              <p:cond delay="13000"/>
                            </p:stCondLst>
                            <p:childTnLst>
                              <p:par>
                                <p:cTn id="28" presetID="31" presetClass="entr" presetSubtype="0" fill="hold" nodeType="after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2000" fill="hold"/>
                                        <p:tgtEl>
                                          <p:spTgt spid="23"/>
                                        </p:tgtEl>
                                        <p:attrNameLst>
                                          <p:attrName>ppt_w</p:attrName>
                                        </p:attrNameLst>
                                      </p:cBhvr>
                                      <p:tavLst>
                                        <p:tav tm="0">
                                          <p:val>
                                            <p:fltVal val="0"/>
                                          </p:val>
                                        </p:tav>
                                        <p:tav tm="100000">
                                          <p:val>
                                            <p:strVal val="#ppt_w"/>
                                          </p:val>
                                        </p:tav>
                                      </p:tavLst>
                                    </p:anim>
                                    <p:anim calcmode="lin" valueType="num">
                                      <p:cBhvr>
                                        <p:cTn id="31" dur="2000" fill="hold"/>
                                        <p:tgtEl>
                                          <p:spTgt spid="23"/>
                                        </p:tgtEl>
                                        <p:attrNameLst>
                                          <p:attrName>ppt_h</p:attrName>
                                        </p:attrNameLst>
                                      </p:cBhvr>
                                      <p:tavLst>
                                        <p:tav tm="0">
                                          <p:val>
                                            <p:fltVal val="0"/>
                                          </p:val>
                                        </p:tav>
                                        <p:tav tm="100000">
                                          <p:val>
                                            <p:strVal val="#ppt_h"/>
                                          </p:val>
                                        </p:tav>
                                      </p:tavLst>
                                    </p:anim>
                                    <p:anim calcmode="lin" valueType="num">
                                      <p:cBhvr>
                                        <p:cTn id="32" dur="2000" fill="hold"/>
                                        <p:tgtEl>
                                          <p:spTgt spid="23"/>
                                        </p:tgtEl>
                                        <p:attrNameLst>
                                          <p:attrName>style.rotation</p:attrName>
                                        </p:attrNameLst>
                                      </p:cBhvr>
                                      <p:tavLst>
                                        <p:tav tm="0">
                                          <p:val>
                                            <p:fltVal val="90"/>
                                          </p:val>
                                        </p:tav>
                                        <p:tav tm="100000">
                                          <p:val>
                                            <p:fltVal val="0"/>
                                          </p:val>
                                        </p:tav>
                                      </p:tavLst>
                                    </p:anim>
                                    <p:animEffect transition="in" filter="fade">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P spid="25"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site&#10;&#10;Description automatically generated">
            <a:extLst>
              <a:ext uri="{FF2B5EF4-FFF2-40B4-BE49-F238E27FC236}">
                <a16:creationId xmlns:a16="http://schemas.microsoft.com/office/drawing/2014/main" id="{A1F0C8CC-62B2-9216-CD10-43F122DA1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326" y="3911430"/>
            <a:ext cx="5415927" cy="2012110"/>
          </a:xfrm>
          <a:prstGeom prst="rect">
            <a:avLst/>
          </a:prstGeom>
          <a:ln w="28575">
            <a:solidFill>
              <a:schemeClr val="tx2"/>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295546"/>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Commodities Received</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7" name="Picture 6">
            <a:extLst>
              <a:ext uri="{FF2B5EF4-FFF2-40B4-BE49-F238E27FC236}">
                <a16:creationId xmlns:a16="http://schemas.microsoft.com/office/drawing/2014/main" id="{127D14CD-AEB4-5D18-E5A8-4FE1913F9EA2}"/>
              </a:ext>
            </a:extLst>
          </p:cNvPr>
          <p:cNvPicPr>
            <a:picLocks noChangeAspect="1"/>
          </p:cNvPicPr>
          <p:nvPr/>
        </p:nvPicPr>
        <p:blipFill>
          <a:blip r:embed="rId4"/>
          <a:stretch>
            <a:fillRect/>
          </a:stretch>
        </p:blipFill>
        <p:spPr>
          <a:xfrm>
            <a:off x="490474" y="1002399"/>
            <a:ext cx="9614604" cy="2670724"/>
          </a:xfrm>
          <a:prstGeom prst="rect">
            <a:avLst/>
          </a:prstGeom>
        </p:spPr>
      </p:pic>
      <p:sp>
        <p:nvSpPr>
          <p:cNvPr id="14" name="Rectangle 13">
            <a:extLst>
              <a:ext uri="{FF2B5EF4-FFF2-40B4-BE49-F238E27FC236}">
                <a16:creationId xmlns:a16="http://schemas.microsoft.com/office/drawing/2014/main" id="{BED3189F-0E40-7EBD-2512-7513E172F562}"/>
              </a:ext>
            </a:extLst>
          </p:cNvPr>
          <p:cNvSpPr/>
          <p:nvPr/>
        </p:nvSpPr>
        <p:spPr>
          <a:xfrm>
            <a:off x="584462" y="1002399"/>
            <a:ext cx="4143402" cy="317246"/>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lide Number Placeholder 18">
            <a:extLst>
              <a:ext uri="{FF2B5EF4-FFF2-40B4-BE49-F238E27FC236}">
                <a16:creationId xmlns:a16="http://schemas.microsoft.com/office/drawing/2014/main" id="{5DCC0EB1-D3BF-C72C-2CF6-F1DB68AE3B2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Arrow: Curved Right 17">
            <a:extLst>
              <a:ext uri="{FF2B5EF4-FFF2-40B4-BE49-F238E27FC236}">
                <a16:creationId xmlns:a16="http://schemas.microsoft.com/office/drawing/2014/main" id="{A86009FB-F8D4-B32C-73CF-B7518DF29723}"/>
              </a:ext>
            </a:extLst>
          </p:cNvPr>
          <p:cNvSpPr/>
          <p:nvPr/>
        </p:nvSpPr>
        <p:spPr>
          <a:xfrm>
            <a:off x="822420" y="4640439"/>
            <a:ext cx="4212472" cy="1347428"/>
          </a:xfrm>
          <a:prstGeom prst="curvedRightArrow">
            <a:avLst/>
          </a:prstGeom>
          <a:solidFill>
            <a:srgbClr val="721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4C34D1CD-CD77-D571-B553-50D32675E6EE}"/>
              </a:ext>
            </a:extLst>
          </p:cNvPr>
          <p:cNvSpPr/>
          <p:nvPr/>
        </p:nvSpPr>
        <p:spPr>
          <a:xfrm>
            <a:off x="490474" y="3340217"/>
            <a:ext cx="5320416" cy="1745220"/>
          </a:xfrm>
          <a:prstGeom prst="roundRect">
            <a:avLst/>
          </a:prstGeom>
          <a:solidFill>
            <a:srgbClr val="721F5D"/>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bg1"/>
                </a:solidFill>
                <a:latin typeface="Arial"/>
                <a:cs typeface="Arial"/>
              </a:rPr>
              <a:t>“Summary of Commodities by Storage Type”</a:t>
            </a:r>
            <a:br>
              <a:rPr lang="en-US" b="1">
                <a:solidFill>
                  <a:schemeClr val="bg1"/>
                </a:solidFill>
                <a:latin typeface="Arial"/>
                <a:cs typeface="Arial"/>
              </a:rPr>
            </a:br>
            <a:endParaRPr lang="en-US" b="1">
              <a:solidFill>
                <a:schemeClr val="bg1"/>
              </a:solidFill>
              <a:latin typeface="Arial"/>
              <a:cs typeface="Arial"/>
            </a:endParaRPr>
          </a:p>
          <a:p>
            <a:pPr algn="ctr"/>
            <a:r>
              <a:rPr lang="en-US" b="1">
                <a:solidFill>
                  <a:schemeClr val="bg1"/>
                </a:solidFill>
                <a:latin typeface="Arial"/>
                <a:cs typeface="Arial"/>
              </a:rPr>
              <a:t>Will now be tracked in warehouse tracking systems</a:t>
            </a:r>
          </a:p>
        </p:txBody>
      </p:sp>
      <p:sp>
        <p:nvSpPr>
          <p:cNvPr id="19" name="Multiplication Sign 18">
            <a:extLst>
              <a:ext uri="{FF2B5EF4-FFF2-40B4-BE49-F238E27FC236}">
                <a16:creationId xmlns:a16="http://schemas.microsoft.com/office/drawing/2014/main" id="{7D3E10BA-AB2C-6D51-8DA3-3195E345B95D}"/>
              </a:ext>
            </a:extLst>
          </p:cNvPr>
          <p:cNvSpPr/>
          <p:nvPr/>
        </p:nvSpPr>
        <p:spPr>
          <a:xfrm>
            <a:off x="4022443" y="1671938"/>
            <a:ext cx="3578941" cy="1447314"/>
          </a:xfrm>
          <a:prstGeom prst="mathMultiply">
            <a:avLst/>
          </a:prstGeom>
          <a:solidFill>
            <a:srgbClr val="E76618">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with solid fill">
            <a:extLst>
              <a:ext uri="{FF2B5EF4-FFF2-40B4-BE49-F238E27FC236}">
                <a16:creationId xmlns:a16="http://schemas.microsoft.com/office/drawing/2014/main" id="{2976E848-EC1D-D21C-B259-2C4687F246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3011" y="3151656"/>
            <a:ext cx="2566040" cy="2566040"/>
          </a:xfrm>
          <a:prstGeom prst="rect">
            <a:avLst/>
          </a:prstGeom>
        </p:spPr>
      </p:pic>
      <p:sp>
        <p:nvSpPr>
          <p:cNvPr id="25" name="Arrow: Curved Right 24">
            <a:extLst>
              <a:ext uri="{FF2B5EF4-FFF2-40B4-BE49-F238E27FC236}">
                <a16:creationId xmlns:a16="http://schemas.microsoft.com/office/drawing/2014/main" id="{B77D7621-AFBB-41E1-551D-FADCAC713142}"/>
              </a:ext>
            </a:extLst>
          </p:cNvPr>
          <p:cNvSpPr/>
          <p:nvPr/>
        </p:nvSpPr>
        <p:spPr>
          <a:xfrm flipH="1" flipV="1">
            <a:off x="8590662" y="1140304"/>
            <a:ext cx="3304508" cy="1052391"/>
          </a:xfrm>
          <a:prstGeom prst="curvedRightArrow">
            <a:avLst/>
          </a:prstGeom>
          <a:solidFill>
            <a:srgbClr val="721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590662" y="1883869"/>
            <a:ext cx="3304509" cy="811098"/>
          </a:xfrm>
          <a:prstGeom prst="roundRect">
            <a:avLst/>
          </a:prstGeom>
          <a:solidFill>
            <a:srgbClr val="721F5D"/>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bg1"/>
                </a:solidFill>
                <a:latin typeface="Arial"/>
                <a:cs typeface="Arial"/>
              </a:rPr>
              <a:t>Weekly Commodity Bulletin in TXUNPS</a:t>
            </a:r>
          </a:p>
        </p:txBody>
      </p:sp>
    </p:spTree>
    <p:extLst>
      <p:ext uri="{BB962C8B-B14F-4D97-AF65-F5344CB8AC3E}">
        <p14:creationId xmlns:p14="http://schemas.microsoft.com/office/powerpoint/2010/main" val="225489803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3000" tmFilter="0, 0; .2, .5; .8, .5; 1, 0"/>
                                        <p:tgtEl>
                                          <p:spTgt spid="8"/>
                                        </p:tgtEl>
                                      </p:cBhvr>
                                    </p:animEffect>
                                    <p:animScale>
                                      <p:cBhvr>
                                        <p:cTn id="7" dur="1500" autoRev="1" fill="hold"/>
                                        <p:tgtEl>
                                          <p:spTgt spid="8"/>
                                        </p:tgtEl>
                                      </p:cBhvr>
                                      <p:by x="105000" y="105000"/>
                                    </p:animScale>
                                  </p:childTnLst>
                                </p:cTn>
                              </p:par>
                            </p:childTnLst>
                          </p:cTn>
                        </p:par>
                        <p:par>
                          <p:cTn id="8" fill="hold">
                            <p:stCondLst>
                              <p:cond delay="3000"/>
                            </p:stCondLst>
                            <p:childTnLst>
                              <p:par>
                                <p:cTn id="9" presetID="26" presetClass="emph" presetSubtype="0" fill="hold" grpId="0" nodeType="afterEffect">
                                  <p:stCondLst>
                                    <p:cond delay="0"/>
                                  </p:stCondLst>
                                  <p:childTnLst>
                                    <p:animEffect transition="out" filter="fade">
                                      <p:cBhvr>
                                        <p:cTn id="10" dur="2000" tmFilter="0, 0; .2, .5; .8, .5; 1, 0"/>
                                        <p:tgtEl>
                                          <p:spTgt spid="25"/>
                                        </p:tgtEl>
                                      </p:cBhvr>
                                    </p:animEffect>
                                    <p:animScale>
                                      <p:cBhvr>
                                        <p:cTn id="11" dur="1000" autoRev="1" fill="hold"/>
                                        <p:tgtEl>
                                          <p:spTgt spid="25"/>
                                        </p:tgtEl>
                                      </p:cBhvr>
                                      <p:by x="105000" y="105000"/>
                                    </p:animScale>
                                  </p:childTnLst>
                                </p:cTn>
                              </p:par>
                            </p:childTnLst>
                          </p:cTn>
                        </p:par>
                        <p:par>
                          <p:cTn id="12" fill="hold">
                            <p:stCondLst>
                              <p:cond delay="5000"/>
                            </p:stCondLst>
                            <p:childTnLst>
                              <p:par>
                                <p:cTn id="13" presetID="26" presetClass="emph" presetSubtype="0" fill="hold" grpId="0" nodeType="afterEffect">
                                  <p:stCondLst>
                                    <p:cond delay="0"/>
                                  </p:stCondLst>
                                  <p:childTnLst>
                                    <p:animEffect transition="out" filter="fade">
                                      <p:cBhvr>
                                        <p:cTn id="14" dur="3000" tmFilter="0, 0; .2, .5; .8, .5; 1, 0"/>
                                        <p:tgtEl>
                                          <p:spTgt spid="17"/>
                                        </p:tgtEl>
                                      </p:cBhvr>
                                    </p:animEffect>
                                    <p:animScale>
                                      <p:cBhvr>
                                        <p:cTn id="15" dur="1500" autoRev="1" fill="hold"/>
                                        <p:tgtEl>
                                          <p:spTgt spid="17"/>
                                        </p:tgtEl>
                                      </p:cBhvr>
                                      <p:by x="105000" y="105000"/>
                                    </p:animScale>
                                  </p:childTnLst>
                                </p:cTn>
                              </p:par>
                            </p:childTnLst>
                          </p:cTn>
                        </p:par>
                        <p:par>
                          <p:cTn id="16" fill="hold">
                            <p:stCondLst>
                              <p:cond delay="8000"/>
                            </p:stCondLst>
                            <p:childTnLst>
                              <p:par>
                                <p:cTn id="17" presetID="26" presetClass="emph" presetSubtype="0" fill="hold" grpId="0" nodeType="afterEffect">
                                  <p:stCondLst>
                                    <p:cond delay="0"/>
                                  </p:stCondLst>
                                  <p:childTnLst>
                                    <p:animEffect transition="out" filter="fade">
                                      <p:cBhvr>
                                        <p:cTn id="18" dur="2000" tmFilter="0, 0; .2, .5; .8, .5; 1, 0"/>
                                        <p:tgtEl>
                                          <p:spTgt spid="18"/>
                                        </p:tgtEl>
                                      </p:cBhvr>
                                    </p:animEffect>
                                    <p:animScale>
                                      <p:cBhvr>
                                        <p:cTn id="19" dur="1000" autoRev="1" fill="hold"/>
                                        <p:tgtEl>
                                          <p:spTgt spid="18"/>
                                        </p:tgtEl>
                                      </p:cBhvr>
                                      <p:by x="105000" y="105000"/>
                                    </p:animScale>
                                  </p:childTnLst>
                                </p:cTn>
                              </p:par>
                            </p:childTnLst>
                          </p:cTn>
                        </p:par>
                        <p:par>
                          <p:cTn id="20" fill="hold">
                            <p:stCondLst>
                              <p:cond delay="10000"/>
                            </p:stCondLst>
                            <p:childTnLst>
                              <p:par>
                                <p:cTn id="21" presetID="31" presetClass="entr" presetSubtype="0" fill="hold" grpId="0" nodeType="after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90"/>
                                          </p:val>
                                        </p:tav>
                                        <p:tav tm="100000">
                                          <p:val>
                                            <p:fltVal val="0"/>
                                          </p:val>
                                        </p:tav>
                                      </p:tavLst>
                                    </p:anim>
                                    <p:animEffect transition="in" filter="fade">
                                      <p:cBhvr>
                                        <p:cTn id="26" dur="2000"/>
                                        <p:tgtEl>
                                          <p:spTgt spid="19"/>
                                        </p:tgtEl>
                                      </p:cBhvr>
                                    </p:animEffect>
                                  </p:childTnLst>
                                </p:cTn>
                              </p:par>
                            </p:childTnLst>
                          </p:cTn>
                        </p:par>
                        <p:par>
                          <p:cTn id="27" fill="hold">
                            <p:stCondLst>
                              <p:cond delay="13000"/>
                            </p:stCondLst>
                            <p:childTnLst>
                              <p:par>
                                <p:cTn id="28" presetID="31" presetClass="entr" presetSubtype="0" fill="hold" nodeType="after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2000" fill="hold"/>
                                        <p:tgtEl>
                                          <p:spTgt spid="23"/>
                                        </p:tgtEl>
                                        <p:attrNameLst>
                                          <p:attrName>ppt_w</p:attrName>
                                        </p:attrNameLst>
                                      </p:cBhvr>
                                      <p:tavLst>
                                        <p:tav tm="0">
                                          <p:val>
                                            <p:fltVal val="0"/>
                                          </p:val>
                                        </p:tav>
                                        <p:tav tm="100000">
                                          <p:val>
                                            <p:strVal val="#ppt_w"/>
                                          </p:val>
                                        </p:tav>
                                      </p:tavLst>
                                    </p:anim>
                                    <p:anim calcmode="lin" valueType="num">
                                      <p:cBhvr>
                                        <p:cTn id="31" dur="2000" fill="hold"/>
                                        <p:tgtEl>
                                          <p:spTgt spid="23"/>
                                        </p:tgtEl>
                                        <p:attrNameLst>
                                          <p:attrName>ppt_h</p:attrName>
                                        </p:attrNameLst>
                                      </p:cBhvr>
                                      <p:tavLst>
                                        <p:tav tm="0">
                                          <p:val>
                                            <p:fltVal val="0"/>
                                          </p:val>
                                        </p:tav>
                                        <p:tav tm="100000">
                                          <p:val>
                                            <p:strVal val="#ppt_h"/>
                                          </p:val>
                                        </p:tav>
                                      </p:tavLst>
                                    </p:anim>
                                    <p:anim calcmode="lin" valueType="num">
                                      <p:cBhvr>
                                        <p:cTn id="32" dur="2000" fill="hold"/>
                                        <p:tgtEl>
                                          <p:spTgt spid="23"/>
                                        </p:tgtEl>
                                        <p:attrNameLst>
                                          <p:attrName>style.rotation</p:attrName>
                                        </p:attrNameLst>
                                      </p:cBhvr>
                                      <p:tavLst>
                                        <p:tav tm="0">
                                          <p:val>
                                            <p:fltVal val="90"/>
                                          </p:val>
                                        </p:tav>
                                        <p:tav tm="100000">
                                          <p:val>
                                            <p:fltVal val="0"/>
                                          </p:val>
                                        </p:tav>
                                      </p:tavLst>
                                    </p:anim>
                                    <p:animEffect transition="in" filter="fade">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P spid="25"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95420" y="295242"/>
            <a:ext cx="10618040" cy="859027"/>
          </a:xfrm>
          <a:ln w="28575">
            <a:solidFill>
              <a:schemeClr val="tx1"/>
            </a:solidFill>
          </a:ln>
        </p:spPr>
        <p:txBody>
          <a:bodyPr lIns="91440" tIns="45720" rIns="91440" bIns="45720" anchor="t"/>
          <a:lstStyle/>
          <a:p>
            <a:pPr algn="ctr"/>
            <a:r>
              <a:rPr lang="en-US" sz="4400">
                <a:latin typeface="Arial"/>
                <a:cs typeface="Arial"/>
              </a:rPr>
              <a:t>Training Portal Log-In</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2" b="0" i="0" u="none" strike="noStrike" kern="1200" cap="none" spc="0" normalizeH="0" baseline="0" noProof="0">
              <a:ln>
                <a:noFill/>
              </a:ln>
              <a:solidFill>
                <a:srgbClr val="F3B12E"/>
              </a:solidFill>
              <a:effectLst/>
              <a:uLnTx/>
              <a:uFillTx/>
              <a:latin typeface="Rockwell" panose="02060603020205020403" pitchFamily="18" charset="0"/>
              <a:ea typeface="+mn-ea"/>
              <a:cs typeface="+mn-cs"/>
            </a:endParaRPr>
          </a:p>
        </p:txBody>
      </p:sp>
      <p:sp>
        <p:nvSpPr>
          <p:cNvPr id="67" name="TextBox 66">
            <a:extLst>
              <a:ext uri="{FF2B5EF4-FFF2-40B4-BE49-F238E27FC236}">
                <a16:creationId xmlns:a16="http://schemas.microsoft.com/office/drawing/2014/main" id="{715D7BCE-0C0D-31D3-29C3-F92EA425E3E2}"/>
              </a:ext>
            </a:extLst>
          </p:cNvPr>
          <p:cNvSpPr txBox="1"/>
          <p:nvPr/>
        </p:nvSpPr>
        <p:spPr>
          <a:xfrm>
            <a:off x="698688" y="1613086"/>
            <a:ext cx="10614210" cy="4247317"/>
          </a:xfrm>
          <a:prstGeom prst="rect">
            <a:avLst/>
          </a:prstGeom>
          <a:noFill/>
          <a:ln w="12700">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lt"/>
                <a:cs typeface="Arial"/>
              </a:rPr>
              <a:t>ESCs and RA Users Log In To WBSCM Training Environment</a:t>
            </a:r>
            <a:r>
              <a:rPr kumimoji="0" lang="en-US" sz="2800" b="1" i="0" u="none" strike="noStrike" kern="1200" cap="none" spc="0" normalizeH="0" baseline="0" noProof="0" dirty="0">
                <a:ln>
                  <a:noFill/>
                </a:ln>
                <a:solidFill>
                  <a:srgbClr val="000000"/>
                </a:solidFill>
                <a:effectLst/>
                <a:uLnTx/>
                <a:uFillTx/>
                <a:latin typeface="Arial"/>
                <a:ea typeface="+mn-lt"/>
                <a:cs typeface="+mn-lt"/>
              </a:rPr>
              <a:t> </a:t>
            </a:r>
            <a:endParaRPr kumimoji="0" lang="en-US" sz="28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lt"/>
                <a:cs typeface="+mn-lt"/>
              </a:rPr>
              <a:t> Login Required To Complete Assessment Questions</a:t>
            </a:r>
            <a:br>
              <a:rPr kumimoji="0" lang="en-US" sz="2800" b="1" i="0" u="none" strike="noStrike" kern="1200" cap="none" spc="0" normalizeH="0" baseline="0" noProof="0" dirty="0">
                <a:ln>
                  <a:noFill/>
                </a:ln>
                <a:solidFill>
                  <a:srgbClr val="000000"/>
                </a:solidFill>
                <a:effectLst/>
                <a:uLnTx/>
                <a:uFillTx/>
                <a:latin typeface="Arial"/>
                <a:ea typeface="+mn-lt"/>
                <a:cs typeface="+mn-lt"/>
              </a:rPr>
            </a:br>
            <a:br>
              <a:rPr kumimoji="0" lang="en-US" sz="2800" b="1" i="0" u="none" strike="noStrike" kern="1200" cap="none" spc="0" normalizeH="0" baseline="0" noProof="0" dirty="0">
                <a:ln>
                  <a:noFill/>
                </a:ln>
                <a:solidFill>
                  <a:srgbClr val="000000"/>
                </a:solidFill>
                <a:effectLst/>
                <a:uLnTx/>
                <a:uFillTx/>
                <a:latin typeface="Arial"/>
                <a:ea typeface="+mn-lt"/>
                <a:cs typeface="+mn-lt"/>
              </a:rPr>
            </a:br>
            <a:r>
              <a:rPr kumimoji="0" lang="en-US" sz="2800" b="1" i="0" u="none" strike="noStrike" kern="1200" cap="none" spc="0" normalizeH="0" baseline="0" noProof="0" dirty="0">
                <a:ln>
                  <a:noFill/>
                </a:ln>
                <a:solidFill>
                  <a:srgbClr val="000000"/>
                </a:solidFill>
                <a:effectLst/>
                <a:uLnTx/>
                <a:uFillTx/>
                <a:latin typeface="Arial"/>
                <a:ea typeface="+mn-lt"/>
                <a:cs typeface="+mn-lt"/>
              </a:rPr>
              <a:t>URL: </a:t>
            </a:r>
            <a:r>
              <a:rPr kumimoji="0" lang="en-US" sz="2800" b="1" i="0" u="none" strike="noStrike" kern="1200" cap="none" spc="0" normalizeH="0" baseline="0" noProof="0" dirty="0">
                <a:ln>
                  <a:noFill/>
                </a:ln>
                <a:solidFill>
                  <a:srgbClr val="000000"/>
                </a:solidFill>
                <a:effectLst/>
                <a:uLnTx/>
                <a:uFillTx/>
                <a:latin typeface="Arial"/>
                <a:ea typeface="+mn-lt"/>
                <a:cs typeface="+mn-lt"/>
                <a:hlinkClick r:id="rId3"/>
              </a:rPr>
              <a:t>wbscmntrn.wbscm.usda.gov</a:t>
            </a:r>
            <a:r>
              <a:rPr kumimoji="0" lang="en-US" sz="2800" b="1" i="0" u="none" strike="noStrike" kern="1200" cap="none" spc="0" normalizeH="0" baseline="0" noProof="0" dirty="0">
                <a:ln>
                  <a:noFill/>
                </a:ln>
                <a:solidFill>
                  <a:srgbClr val="000000"/>
                </a:solidFill>
                <a:effectLst/>
                <a:uLnTx/>
                <a:uFillTx/>
                <a:latin typeface="Arial"/>
                <a:ea typeface="+mn-lt"/>
                <a:cs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dirty="0">
                <a:ln>
                  <a:noFill/>
                </a:ln>
                <a:solidFill>
                  <a:srgbClr val="000000"/>
                </a:solidFill>
                <a:effectLst/>
                <a:uLnTx/>
                <a:uFillTx/>
                <a:latin typeface="Arial"/>
                <a:ea typeface="+mn-ea"/>
                <a:cs typeface="Arial"/>
              </a:rPr>
            </a:br>
            <a:endParaRPr kumimoji="0" lang="en-US" sz="28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Arial"/>
              </a:rPr>
              <a:t>RA Training Environment Username and Password previously provided via e-mail.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p:txBody>
      </p:sp>
      <p:sp>
        <p:nvSpPr>
          <p:cNvPr id="4" name="Arrow: Left 3">
            <a:extLst>
              <a:ext uri="{FF2B5EF4-FFF2-40B4-BE49-F238E27FC236}">
                <a16:creationId xmlns:a16="http://schemas.microsoft.com/office/drawing/2014/main" id="{43948CD5-4090-5604-32FA-D0A30A5866C7}"/>
              </a:ext>
            </a:extLst>
          </p:cNvPr>
          <p:cNvSpPr/>
          <p:nvPr/>
        </p:nvSpPr>
        <p:spPr>
          <a:xfrm rot="2460000">
            <a:off x="5460933" y="3476518"/>
            <a:ext cx="1014186" cy="520454"/>
          </a:xfrm>
          <a:prstGeom prst="leftArrow">
            <a:avLst/>
          </a:prstGeom>
          <a:ln w="19050">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Rounded Corners 2">
            <a:extLst>
              <a:ext uri="{FF2B5EF4-FFF2-40B4-BE49-F238E27FC236}">
                <a16:creationId xmlns:a16="http://schemas.microsoft.com/office/drawing/2014/main" id="{55CAB077-AF80-3273-C798-9CD51C3331B1}"/>
              </a:ext>
            </a:extLst>
          </p:cNvPr>
          <p:cNvSpPr/>
          <p:nvPr/>
        </p:nvSpPr>
        <p:spPr>
          <a:xfrm>
            <a:off x="6192447" y="3686007"/>
            <a:ext cx="4916988" cy="918071"/>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Note the "</a:t>
            </a:r>
            <a:r>
              <a:rPr kumimoji="0" lang="en-US" sz="1800" b="1" i="0" u="none" strike="noStrike" kern="1200" cap="none" spc="0" normalizeH="0" baseline="0" noProof="0" dirty="0" err="1">
                <a:ln>
                  <a:noFill/>
                </a:ln>
                <a:solidFill>
                  <a:srgbClr val="000000"/>
                </a:solidFill>
                <a:effectLst/>
                <a:uLnTx/>
                <a:uFillTx/>
                <a:latin typeface="Arial"/>
                <a:ea typeface="+mn-lt"/>
                <a:cs typeface="Arial"/>
              </a:rPr>
              <a:t>ntrn</a:t>
            </a:r>
            <a:r>
              <a:rPr kumimoji="0" lang="en-US" sz="1800" b="1" i="0" u="none" strike="noStrike" kern="1200" cap="none" spc="0" normalizeH="0" baseline="0" noProof="0" dirty="0">
                <a:ln>
                  <a:noFill/>
                </a:ln>
                <a:solidFill>
                  <a:srgbClr val="000000"/>
                </a:solidFill>
                <a:effectLst/>
                <a:uLnTx/>
                <a:uFillTx/>
                <a:latin typeface="Arial"/>
                <a:ea typeface="+mn-lt"/>
                <a:cs typeface="Arial"/>
              </a:rPr>
              <a:t>" section of web address</a:t>
            </a:r>
            <a:br>
              <a:rPr kumimoji="0" lang="en-US" sz="1800" b="1" i="0" u="none" strike="noStrike" kern="1200" cap="none" spc="0" normalizeH="0" baseline="0" noProof="0" dirty="0">
                <a:ln>
                  <a:noFill/>
                </a:ln>
                <a:solidFill>
                  <a:srgbClr val="000000"/>
                </a:solidFill>
                <a:effectLst/>
                <a:uLnTx/>
                <a:uFillTx/>
                <a:latin typeface="Arial"/>
                <a:ea typeface="+mn-lt"/>
                <a:cs typeface="Arial"/>
              </a:rPr>
            </a:br>
            <a:r>
              <a:rPr kumimoji="0" lang="en-US" sz="800" b="1" i="0" u="none" strike="noStrike" kern="1200" cap="none" spc="0" normalizeH="0" baseline="0" noProof="0" dirty="0">
                <a:ln>
                  <a:noFill/>
                </a:ln>
                <a:solidFill>
                  <a:srgbClr val="000000"/>
                </a:solidFill>
                <a:effectLst/>
                <a:uLnTx/>
                <a:uFillTx/>
                <a:latin typeface="Arial"/>
                <a:ea typeface="+mn-lt"/>
                <a:cs typeface="Aria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lt"/>
                <a:cs typeface="Arial"/>
              </a:rPr>
              <a:t>This indicates the training environment</a:t>
            </a:r>
          </a:p>
        </p:txBody>
      </p:sp>
    </p:spTree>
    <p:extLst>
      <p:ext uri="{BB962C8B-B14F-4D97-AF65-F5344CB8AC3E}">
        <p14:creationId xmlns:p14="http://schemas.microsoft.com/office/powerpoint/2010/main" val="177057516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4" descr="Graphical user interface, application&#10;&#10;Description automatically generated">
            <a:extLst>
              <a:ext uri="{FF2B5EF4-FFF2-40B4-BE49-F238E27FC236}">
                <a16:creationId xmlns:a16="http://schemas.microsoft.com/office/drawing/2014/main" id="{B63A963D-0B8E-BC7C-6FD2-6CEB2C765F70}"/>
              </a:ext>
            </a:extLst>
          </p:cNvPr>
          <p:cNvPicPr>
            <a:picLocks noChangeAspect="1"/>
          </p:cNvPicPr>
          <p:nvPr/>
        </p:nvPicPr>
        <p:blipFill>
          <a:blip r:embed="rId3"/>
          <a:stretch>
            <a:fillRect/>
          </a:stretch>
        </p:blipFill>
        <p:spPr>
          <a:xfrm>
            <a:off x="583096" y="1625855"/>
            <a:ext cx="10151496" cy="4328090"/>
          </a:xfrm>
          <a:prstGeom prst="rect">
            <a:avLst/>
          </a:prstGeom>
          <a:ln w="12700">
            <a:solidFill>
              <a:schemeClr val="tx1"/>
            </a:solidFill>
          </a:ln>
        </p:spPr>
      </p:pic>
      <p:sp>
        <p:nvSpPr>
          <p:cNvPr id="5" name="Arrow: Right 4">
            <a:extLst>
              <a:ext uri="{FF2B5EF4-FFF2-40B4-BE49-F238E27FC236}">
                <a16:creationId xmlns:a16="http://schemas.microsoft.com/office/drawing/2014/main" id="{7837BCF1-FD4B-683A-13BD-B13007011582}"/>
              </a:ext>
            </a:extLst>
          </p:cNvPr>
          <p:cNvSpPr/>
          <p:nvPr/>
        </p:nvSpPr>
        <p:spPr>
          <a:xfrm rot="10800000">
            <a:off x="3424800" y="3959839"/>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2421787" y="3981875"/>
            <a:ext cx="944608" cy="40633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4929249" y="3821430"/>
            <a:ext cx="1870916" cy="73360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reports</a:t>
            </a:r>
          </a:p>
        </p:txBody>
      </p:sp>
      <p:sp>
        <p:nvSpPr>
          <p:cNvPr id="7" name="Oval 6">
            <a:extLst>
              <a:ext uri="{FF2B5EF4-FFF2-40B4-BE49-F238E27FC236}">
                <a16:creationId xmlns:a16="http://schemas.microsoft.com/office/drawing/2014/main" id="{938A1237-335F-6163-FC16-DCDB3A62AAE9}"/>
              </a:ext>
            </a:extLst>
          </p:cNvPr>
          <p:cNvSpPr/>
          <p:nvPr/>
        </p:nvSpPr>
        <p:spPr>
          <a:xfrm>
            <a:off x="6464240" y="351610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1</a:t>
            </a:r>
          </a:p>
        </p:txBody>
      </p:sp>
      <p:sp>
        <p:nvSpPr>
          <p:cNvPr id="3" name="Slide Number Placeholder 18">
            <a:extLst>
              <a:ext uri="{FF2B5EF4-FFF2-40B4-BE49-F238E27FC236}">
                <a16:creationId xmlns:a16="http://schemas.microsoft.com/office/drawing/2014/main" id="{268C3F97-B889-1181-96EC-6FB176D54E75}"/>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3FCB1AFB-716A-8CB2-CAF2-DCF7D54FAFC6}"/>
              </a:ext>
            </a:extLst>
          </p:cNvPr>
          <p:cNvSpPr/>
          <p:nvPr/>
        </p:nvSpPr>
        <p:spPr>
          <a:xfrm>
            <a:off x="9196858" y="1903709"/>
            <a:ext cx="2412046" cy="3050582"/>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ea typeface="+mn-lt"/>
                <a:cs typeface="+mn-lt"/>
              </a:rPr>
              <a:t>To access the Value of Commodities Received-RA Report, follow the steps on each slide. </a:t>
            </a:r>
          </a:p>
        </p:txBody>
      </p:sp>
    </p:spTree>
    <p:extLst>
      <p:ext uri="{BB962C8B-B14F-4D97-AF65-F5344CB8AC3E}">
        <p14:creationId xmlns:p14="http://schemas.microsoft.com/office/powerpoint/2010/main" val="2930128656"/>
      </p:ext>
    </p:extLst>
  </p:cSld>
  <p:clrMapOvr>
    <a:masterClrMapping/>
  </p:clrMapOvr>
  <p:transition>
    <p:cut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Graphical user interface, application&#10;&#10;Description automatically generated">
            <a:extLst>
              <a:ext uri="{FF2B5EF4-FFF2-40B4-BE49-F238E27FC236}">
                <a16:creationId xmlns:a16="http://schemas.microsoft.com/office/drawing/2014/main" id="{6CACB960-7C82-5B1C-14C3-0F97E3B7019B}"/>
              </a:ext>
            </a:extLst>
          </p:cNvPr>
          <p:cNvPicPr>
            <a:picLocks noChangeAspect="1"/>
          </p:cNvPicPr>
          <p:nvPr/>
        </p:nvPicPr>
        <p:blipFill rotWithShape="1">
          <a:blip r:embed="rId3"/>
          <a:srcRect l="292" t="26626" r="47118" b="8690"/>
          <a:stretch/>
        </p:blipFill>
        <p:spPr>
          <a:xfrm>
            <a:off x="2987215" y="1621289"/>
            <a:ext cx="5530089" cy="4352820"/>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6909680" y="5483839"/>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102507" y="5526195"/>
            <a:ext cx="3738608" cy="42665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312529" y="4827270"/>
            <a:ext cx="2693876" cy="73360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Value of Commodities Received-RA</a:t>
            </a:r>
          </a:p>
        </p:txBody>
      </p:sp>
      <p:sp>
        <p:nvSpPr>
          <p:cNvPr id="7" name="Oval 6">
            <a:extLst>
              <a:ext uri="{FF2B5EF4-FFF2-40B4-BE49-F238E27FC236}">
                <a16:creationId xmlns:a16="http://schemas.microsoft.com/office/drawing/2014/main" id="{938A1237-335F-6163-FC16-DCDB3A62AAE9}"/>
              </a:ext>
            </a:extLst>
          </p:cNvPr>
          <p:cNvSpPr/>
          <p:nvPr/>
        </p:nvSpPr>
        <p:spPr>
          <a:xfrm>
            <a:off x="10690800" y="452194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2</a:t>
            </a:r>
          </a:p>
        </p:txBody>
      </p:sp>
      <p:sp>
        <p:nvSpPr>
          <p:cNvPr id="4" name="Slide Number Placeholder 18">
            <a:extLst>
              <a:ext uri="{FF2B5EF4-FFF2-40B4-BE49-F238E27FC236}">
                <a16:creationId xmlns:a16="http://schemas.microsoft.com/office/drawing/2014/main" id="{85625D80-CD32-2437-3C50-DCD4E930376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8005911"/>
      </p:ext>
    </p:extLst>
  </p:cSld>
  <p:clrMapOvr>
    <a:masterClrMapping/>
  </p:clrMapOvr>
  <p:transition>
    <p:cut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Graphical user interface&#10;&#10;Description automatically generated">
            <a:extLst>
              <a:ext uri="{FF2B5EF4-FFF2-40B4-BE49-F238E27FC236}">
                <a16:creationId xmlns:a16="http://schemas.microsoft.com/office/drawing/2014/main" id="{1E208E39-48A3-EDB0-137D-FFDC696E2B3B}"/>
              </a:ext>
            </a:extLst>
          </p:cNvPr>
          <p:cNvPicPr>
            <a:picLocks noChangeAspect="1"/>
          </p:cNvPicPr>
          <p:nvPr/>
        </p:nvPicPr>
        <p:blipFill rotWithShape="1">
          <a:blip r:embed="rId3"/>
          <a:srcRect l="-49" t="11898" b="220"/>
          <a:stretch/>
        </p:blipFill>
        <p:spPr>
          <a:xfrm>
            <a:off x="586068" y="1603137"/>
            <a:ext cx="9076094" cy="4325276"/>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6625200" y="4376399"/>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986427" y="4439075"/>
            <a:ext cx="2549888" cy="31489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19EFFB5-E763-4AB2-2B62-E2231D71CB81}"/>
              </a:ext>
            </a:extLst>
          </p:cNvPr>
          <p:cNvSpPr/>
          <p:nvPr/>
        </p:nvSpPr>
        <p:spPr>
          <a:xfrm>
            <a:off x="7757379" y="3001441"/>
            <a:ext cx="2910949" cy="188531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a:solidFill>
                  <a:schemeClr val="tx1"/>
                </a:solidFill>
                <a:latin typeface="Arial"/>
                <a:cs typeface="Arial"/>
              </a:rPr>
              <a:t>Option 1: Type NSLP in Program Field </a:t>
            </a:r>
            <a:endParaRPr lang="en-US" sz="1600">
              <a:solidFill>
                <a:schemeClr val="tx1"/>
              </a:solidFill>
              <a:latin typeface="Trebuchet MS" panose="020B0603020202020204"/>
              <a:cs typeface="Arial"/>
            </a:endParaRPr>
          </a:p>
          <a:p>
            <a:endParaRPr lang="en-US" sz="1600" b="1">
              <a:solidFill>
                <a:schemeClr val="tx1"/>
              </a:solidFill>
              <a:latin typeface="Arial"/>
              <a:cs typeface="Arial"/>
            </a:endParaRPr>
          </a:p>
          <a:p>
            <a:r>
              <a:rPr lang="en-US" sz="1600" b="1">
                <a:solidFill>
                  <a:schemeClr val="tx1"/>
                </a:solidFill>
                <a:latin typeface="Arial"/>
                <a:cs typeface="Arial"/>
              </a:rPr>
              <a:t>Option 2: To search, click on the      </a:t>
            </a:r>
            <a:r>
              <a:rPr lang="en-US" sz="1600" b="1" err="1">
                <a:solidFill>
                  <a:schemeClr val="tx1"/>
                </a:solidFill>
                <a:latin typeface="Arial"/>
                <a:cs typeface="Arial"/>
              </a:rPr>
              <a:t>Matchcode</a:t>
            </a:r>
            <a:r>
              <a:rPr lang="en-US" sz="1600" b="1">
                <a:solidFill>
                  <a:schemeClr val="tx1"/>
                </a:solidFill>
                <a:latin typeface="Arial"/>
                <a:cs typeface="Arial"/>
              </a:rPr>
              <a:t> icon</a:t>
            </a:r>
            <a:endParaRPr lang="en-US" sz="1600">
              <a:solidFill>
                <a:schemeClr val="tx1"/>
              </a:solidFill>
              <a:ea typeface="+mn-lt"/>
              <a:cs typeface="+mn-lt"/>
            </a:endParaRPr>
          </a:p>
        </p:txBody>
      </p:sp>
      <p:sp>
        <p:nvSpPr>
          <p:cNvPr id="7" name="Oval 6">
            <a:extLst>
              <a:ext uri="{FF2B5EF4-FFF2-40B4-BE49-F238E27FC236}">
                <a16:creationId xmlns:a16="http://schemas.microsoft.com/office/drawing/2014/main" id="{938A1237-335F-6163-FC16-DCDB3A62AAE9}"/>
              </a:ext>
            </a:extLst>
          </p:cNvPr>
          <p:cNvSpPr/>
          <p:nvPr/>
        </p:nvSpPr>
        <p:spPr>
          <a:xfrm>
            <a:off x="10416480" y="3140185"/>
            <a:ext cx="503696" cy="464951"/>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3</a:t>
            </a:r>
          </a:p>
        </p:txBody>
      </p:sp>
      <p:pic>
        <p:nvPicPr>
          <p:cNvPr id="12" name="Picture 12">
            <a:extLst>
              <a:ext uri="{FF2B5EF4-FFF2-40B4-BE49-F238E27FC236}">
                <a16:creationId xmlns:a16="http://schemas.microsoft.com/office/drawing/2014/main" id="{92084954-2FDC-283E-16A9-D70594787B7F}"/>
              </a:ext>
            </a:extLst>
          </p:cNvPr>
          <p:cNvPicPr>
            <a:picLocks noChangeAspect="1"/>
          </p:cNvPicPr>
          <p:nvPr/>
        </p:nvPicPr>
        <p:blipFill>
          <a:blip r:embed="rId4"/>
          <a:stretch>
            <a:fillRect/>
          </a:stretch>
        </p:blipFill>
        <p:spPr>
          <a:xfrm>
            <a:off x="9124222" y="4258100"/>
            <a:ext cx="209550" cy="180975"/>
          </a:xfrm>
          <a:prstGeom prst="rect">
            <a:avLst/>
          </a:prstGeom>
        </p:spPr>
      </p:pic>
      <p:sp>
        <p:nvSpPr>
          <p:cNvPr id="8" name="Slide Number Placeholder 18">
            <a:extLst>
              <a:ext uri="{FF2B5EF4-FFF2-40B4-BE49-F238E27FC236}">
                <a16:creationId xmlns:a16="http://schemas.microsoft.com/office/drawing/2014/main" id="{3DF9F7EF-A759-8B6B-7092-534DECB21E5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1763652"/>
      </p:ext>
    </p:extLst>
  </p:cSld>
  <p:clrMapOvr>
    <a:masterClrMapping/>
  </p:clrMapOvr>
  <p:transition>
    <p:cut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Graphical user interface&#10;&#10;Description automatically generated">
            <a:extLst>
              <a:ext uri="{FF2B5EF4-FFF2-40B4-BE49-F238E27FC236}">
                <a16:creationId xmlns:a16="http://schemas.microsoft.com/office/drawing/2014/main" id="{58BB9C72-6D32-8869-B340-31871B7BBCAF}"/>
              </a:ext>
            </a:extLst>
          </p:cNvPr>
          <p:cNvPicPr>
            <a:picLocks noChangeAspect="1"/>
          </p:cNvPicPr>
          <p:nvPr/>
        </p:nvPicPr>
        <p:blipFill rotWithShape="1">
          <a:blip r:embed="rId3"/>
          <a:srcRect l="21560" t="19906" b="-254"/>
          <a:stretch/>
        </p:blipFill>
        <p:spPr>
          <a:xfrm>
            <a:off x="589280" y="1560929"/>
            <a:ext cx="7762247" cy="4428986"/>
          </a:xfrm>
          <a:prstGeom prst="rect">
            <a:avLst/>
          </a:prstGeom>
          <a:ln>
            <a:solidFill>
              <a:schemeClr val="accent4"/>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4047387" y="4317155"/>
            <a:ext cx="3769088" cy="34537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6768DAA-F673-F595-92F6-6AA33684B64A}"/>
              </a:ext>
            </a:extLst>
          </p:cNvPr>
          <p:cNvSpPr/>
          <p:nvPr/>
        </p:nvSpPr>
        <p:spPr>
          <a:xfrm rot="10800000">
            <a:off x="7579783" y="4257782"/>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Rectangle: Rounded Corners 14">
            <a:extLst>
              <a:ext uri="{FF2B5EF4-FFF2-40B4-BE49-F238E27FC236}">
                <a16:creationId xmlns:a16="http://schemas.microsoft.com/office/drawing/2014/main" id="{730560F3-922B-35FF-34AF-8D39B4ACAA2E}"/>
              </a:ext>
            </a:extLst>
          </p:cNvPr>
          <p:cNvSpPr/>
          <p:nvPr/>
        </p:nvSpPr>
        <p:spPr>
          <a:xfrm>
            <a:off x="8670226" y="3864274"/>
            <a:ext cx="2803403" cy="13012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on NSLP if using the pop-up box that appears after clicking on the </a:t>
            </a:r>
            <a:r>
              <a:rPr lang="en-US" sz="1600" b="1" err="1">
                <a:solidFill>
                  <a:schemeClr val="tx1"/>
                </a:solidFill>
                <a:latin typeface="Arial"/>
                <a:cs typeface="Arial"/>
              </a:rPr>
              <a:t>Matchcode</a:t>
            </a:r>
            <a:r>
              <a:rPr lang="en-US" sz="1600" b="1">
                <a:solidFill>
                  <a:schemeClr val="tx1"/>
                </a:solidFill>
                <a:latin typeface="Arial"/>
                <a:cs typeface="Arial"/>
              </a:rPr>
              <a:t> icon.</a:t>
            </a:r>
          </a:p>
        </p:txBody>
      </p:sp>
      <p:sp>
        <p:nvSpPr>
          <p:cNvPr id="17" name="Oval 16">
            <a:extLst>
              <a:ext uri="{FF2B5EF4-FFF2-40B4-BE49-F238E27FC236}">
                <a16:creationId xmlns:a16="http://schemas.microsoft.com/office/drawing/2014/main" id="{2B0C63E7-72D9-7647-2685-FBCA05B31C5B}"/>
              </a:ext>
            </a:extLst>
          </p:cNvPr>
          <p:cNvSpPr/>
          <p:nvPr/>
        </p:nvSpPr>
        <p:spPr>
          <a:xfrm>
            <a:off x="11147968" y="3629302"/>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3</a:t>
            </a:r>
          </a:p>
        </p:txBody>
      </p:sp>
      <p:sp>
        <p:nvSpPr>
          <p:cNvPr id="4" name="Slide Number Placeholder 18">
            <a:extLst>
              <a:ext uri="{FF2B5EF4-FFF2-40B4-BE49-F238E27FC236}">
                <a16:creationId xmlns:a16="http://schemas.microsoft.com/office/drawing/2014/main" id="{84C49B84-1073-F1DB-ADCF-AB5333E7DFF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2681620"/>
      </p:ext>
    </p:extLst>
  </p:cSld>
  <p:clrMapOvr>
    <a:masterClrMapping/>
  </p:clrMapOvr>
  <p:transition>
    <p:cut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99F847B6-120E-EE81-0346-B793B235E137}"/>
              </a:ext>
            </a:extLst>
          </p:cNvPr>
          <p:cNvPicPr>
            <a:picLocks noChangeAspect="1"/>
          </p:cNvPicPr>
          <p:nvPr/>
        </p:nvPicPr>
        <p:blipFill rotWithShape="1">
          <a:blip r:embed="rId3">
            <a:extLst>
              <a:ext uri="{28A0092B-C50C-407E-A947-70E740481C1C}">
                <a14:useLocalDpi xmlns:a14="http://schemas.microsoft.com/office/drawing/2010/main" val="0"/>
              </a:ext>
            </a:extLst>
          </a:blip>
          <a:srcRect b="6701"/>
          <a:stretch/>
        </p:blipFill>
        <p:spPr>
          <a:xfrm>
            <a:off x="857240" y="1959903"/>
            <a:ext cx="8689540" cy="3846255"/>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2706267" y="4256195"/>
            <a:ext cx="4805408" cy="34537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6768DAA-F673-F595-92F6-6AA33684B64A}"/>
              </a:ext>
            </a:extLst>
          </p:cNvPr>
          <p:cNvSpPr/>
          <p:nvPr/>
        </p:nvSpPr>
        <p:spPr>
          <a:xfrm rot="10800000">
            <a:off x="7417223" y="4135862"/>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Rectangle: Rounded Corners 14">
            <a:extLst>
              <a:ext uri="{FF2B5EF4-FFF2-40B4-BE49-F238E27FC236}">
                <a16:creationId xmlns:a16="http://schemas.microsoft.com/office/drawing/2014/main" id="{730560F3-922B-35FF-34AF-8D39B4ACAA2E}"/>
              </a:ext>
            </a:extLst>
          </p:cNvPr>
          <p:cNvSpPr/>
          <p:nvPr/>
        </p:nvSpPr>
        <p:spPr>
          <a:xfrm>
            <a:off x="8507666" y="3742354"/>
            <a:ext cx="2793243" cy="11996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Enter Date Ranges in Shipment Receipt Date field.</a:t>
            </a:r>
          </a:p>
        </p:txBody>
      </p:sp>
      <p:sp>
        <p:nvSpPr>
          <p:cNvPr id="17" name="Oval 16">
            <a:extLst>
              <a:ext uri="{FF2B5EF4-FFF2-40B4-BE49-F238E27FC236}">
                <a16:creationId xmlns:a16="http://schemas.microsoft.com/office/drawing/2014/main" id="{2B0C63E7-72D9-7647-2685-FBCA05B31C5B}"/>
              </a:ext>
            </a:extLst>
          </p:cNvPr>
          <p:cNvSpPr/>
          <p:nvPr/>
        </p:nvSpPr>
        <p:spPr>
          <a:xfrm>
            <a:off x="10985408" y="3507382"/>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4</a:t>
            </a:r>
          </a:p>
        </p:txBody>
      </p:sp>
      <p:sp>
        <p:nvSpPr>
          <p:cNvPr id="3" name="Slide Number Placeholder 18">
            <a:extLst>
              <a:ext uri="{FF2B5EF4-FFF2-40B4-BE49-F238E27FC236}">
                <a16:creationId xmlns:a16="http://schemas.microsoft.com/office/drawing/2014/main" id="{2ECFE115-1E7D-465B-829D-22423C8AD7AC}"/>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5640337"/>
      </p:ext>
    </p:extLst>
  </p:cSld>
  <p:clrMapOvr>
    <a:masterClrMapping/>
  </p:clrMapOvr>
  <p:transition>
    <p:cut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918F22A3-154B-6EF4-6A61-B66F7B145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591555"/>
            <a:ext cx="9269752" cy="4393056"/>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815323" y="2902998"/>
            <a:ext cx="1057865" cy="43264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6768DAA-F673-F595-92F6-6AA33684B64A}"/>
              </a:ext>
            </a:extLst>
          </p:cNvPr>
          <p:cNvSpPr/>
          <p:nvPr/>
        </p:nvSpPr>
        <p:spPr>
          <a:xfrm rot="10800000">
            <a:off x="1948578" y="2928499"/>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Rectangle: Rounded Corners 14">
            <a:extLst>
              <a:ext uri="{FF2B5EF4-FFF2-40B4-BE49-F238E27FC236}">
                <a16:creationId xmlns:a16="http://schemas.microsoft.com/office/drawing/2014/main" id="{730560F3-922B-35FF-34AF-8D39B4ACAA2E}"/>
              </a:ext>
            </a:extLst>
          </p:cNvPr>
          <p:cNvSpPr/>
          <p:nvPr/>
        </p:nvSpPr>
        <p:spPr>
          <a:xfrm>
            <a:off x="3089429" y="2844119"/>
            <a:ext cx="1970478" cy="80618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Execute to run the report.</a:t>
            </a:r>
          </a:p>
        </p:txBody>
      </p:sp>
      <p:sp>
        <p:nvSpPr>
          <p:cNvPr id="17" name="Oval 16">
            <a:extLst>
              <a:ext uri="{FF2B5EF4-FFF2-40B4-BE49-F238E27FC236}">
                <a16:creationId xmlns:a16="http://schemas.microsoft.com/office/drawing/2014/main" id="{2B0C63E7-72D9-7647-2685-FBCA05B31C5B}"/>
              </a:ext>
            </a:extLst>
          </p:cNvPr>
          <p:cNvSpPr/>
          <p:nvPr/>
        </p:nvSpPr>
        <p:spPr>
          <a:xfrm>
            <a:off x="4715642" y="2556468"/>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5</a:t>
            </a:r>
          </a:p>
        </p:txBody>
      </p:sp>
      <p:sp>
        <p:nvSpPr>
          <p:cNvPr id="3" name="Slide Number Placeholder 18">
            <a:extLst>
              <a:ext uri="{FF2B5EF4-FFF2-40B4-BE49-F238E27FC236}">
                <a16:creationId xmlns:a16="http://schemas.microsoft.com/office/drawing/2014/main" id="{140EE96A-1A16-470C-9738-44B6FA3E79BB}"/>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5524430"/>
      </p:ext>
    </p:extLst>
  </p:cSld>
  <p:clrMapOvr>
    <a:masterClrMapping/>
  </p:clrMapOvr>
  <p:transition>
    <p:cut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9E1A45-822E-8063-B2C7-0C5B4D8AB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2" y="1908502"/>
            <a:ext cx="9384560" cy="2630902"/>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2925477" y="2789655"/>
            <a:ext cx="1057865" cy="44172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6768DAA-F673-F595-92F6-6AA33684B64A}"/>
              </a:ext>
            </a:extLst>
          </p:cNvPr>
          <p:cNvSpPr/>
          <p:nvPr/>
        </p:nvSpPr>
        <p:spPr>
          <a:xfrm rot="10800000">
            <a:off x="4058732" y="2814537"/>
            <a:ext cx="1366842" cy="471819"/>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Rectangle: Rounded Corners 14">
            <a:extLst>
              <a:ext uri="{FF2B5EF4-FFF2-40B4-BE49-F238E27FC236}">
                <a16:creationId xmlns:a16="http://schemas.microsoft.com/office/drawing/2014/main" id="{730560F3-922B-35FF-34AF-8D39B4ACAA2E}"/>
              </a:ext>
            </a:extLst>
          </p:cNvPr>
          <p:cNvSpPr/>
          <p:nvPr/>
        </p:nvSpPr>
        <p:spPr>
          <a:xfrm>
            <a:off x="5199583" y="2722942"/>
            <a:ext cx="1970478" cy="82309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Export</a:t>
            </a:r>
          </a:p>
        </p:txBody>
      </p:sp>
      <p:sp>
        <p:nvSpPr>
          <p:cNvPr id="17" name="Oval 16">
            <a:extLst>
              <a:ext uri="{FF2B5EF4-FFF2-40B4-BE49-F238E27FC236}">
                <a16:creationId xmlns:a16="http://schemas.microsoft.com/office/drawing/2014/main" id="{2B0C63E7-72D9-7647-2685-FBCA05B31C5B}"/>
              </a:ext>
            </a:extLst>
          </p:cNvPr>
          <p:cNvSpPr/>
          <p:nvPr/>
        </p:nvSpPr>
        <p:spPr>
          <a:xfrm>
            <a:off x="6825796" y="2442329"/>
            <a:ext cx="503696" cy="480454"/>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6</a:t>
            </a:r>
          </a:p>
        </p:txBody>
      </p:sp>
      <p:sp>
        <p:nvSpPr>
          <p:cNvPr id="3" name="Slide Number Placeholder 18">
            <a:extLst>
              <a:ext uri="{FF2B5EF4-FFF2-40B4-BE49-F238E27FC236}">
                <a16:creationId xmlns:a16="http://schemas.microsoft.com/office/drawing/2014/main" id="{8A211BE9-A552-68E5-CBBD-9BCD15E015B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4637498"/>
      </p:ext>
    </p:extLst>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a:normAutofit fontScale="92500" lnSpcReduction="20000"/>
          </a:bodyPr>
          <a:lstStyle/>
          <a:p>
            <a:pPr algn="ctr"/>
            <a:r>
              <a:rPr lang="en-US" sz="4400" dirty="0"/>
              <a:t>Course Objectives and Outcomes</a:t>
            </a:r>
          </a:p>
        </p:txBody>
      </p:sp>
      <p:sp>
        <p:nvSpPr>
          <p:cNvPr id="3" name="Text Placeholder 2">
            <a:extLst>
              <a:ext uri="{FF2B5EF4-FFF2-40B4-BE49-F238E27FC236}">
                <a16:creationId xmlns:a16="http://schemas.microsoft.com/office/drawing/2014/main" id="{25629188-3CA9-45F2-9A13-FFEAE99E2172}"/>
              </a:ext>
            </a:extLst>
          </p:cNvPr>
          <p:cNvSpPr>
            <a:spLocks noGrp="1"/>
          </p:cNvSpPr>
          <p:nvPr>
            <p:ph type="body" sz="quarter" idx="14"/>
          </p:nvPr>
        </p:nvSpPr>
        <p:spPr>
          <a:xfrm>
            <a:off x="686455" y="1172714"/>
            <a:ext cx="9946920" cy="278331"/>
          </a:xfrm>
        </p:spPr>
        <p:txBody>
          <a:bodyPr lIns="91440" tIns="45720" rIns="91440" bIns="45720" anchor="t">
            <a:normAutofit fontScale="55000" lnSpcReduction="20000"/>
          </a:bodyPr>
          <a:lstStyle/>
          <a:p>
            <a:r>
              <a:rPr lang="en-US" sz="2800" dirty="0">
                <a:solidFill>
                  <a:srgbClr val="404040"/>
                </a:solidFill>
                <a:latin typeface="Arial"/>
                <a:cs typeface="Arial"/>
              </a:rPr>
              <a:t>By the end of this course, participants will be able to:</a:t>
            </a:r>
          </a:p>
          <a:p>
            <a:endParaRPr lang="en-US" dirty="0"/>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998607" y="1810890"/>
            <a:ext cx="10194786" cy="4268729"/>
          </a:xfrm>
        </p:spPr>
        <p:txBody>
          <a:bodyPr lIns="91440" tIns="45720" rIns="91440" bIns="45720" anchor="t">
            <a:normAutofit fontScale="92500"/>
          </a:bodyPr>
          <a:lstStyle/>
          <a:p>
            <a:pPr marL="457200" indent="-457200">
              <a:buFont typeface="Wingdings" panose="020B0604020202020204" pitchFamily="34" charset="0"/>
              <a:buChar char="q"/>
            </a:pPr>
            <a:r>
              <a:rPr lang="en-US" sz="2400" dirty="0"/>
              <a:t>Understand how to access and execute the Requisition Status Report and the Value of Commodities Received-RA Report </a:t>
            </a:r>
            <a:br>
              <a:rPr lang="en-US" sz="2400" dirty="0"/>
            </a:br>
            <a:endParaRPr lang="en-US" sz="1000" dirty="0"/>
          </a:p>
          <a:p>
            <a:pPr marL="457200" indent="-457200">
              <a:buFont typeface="Wingdings" panose="020B0604020202020204" pitchFamily="34" charset="0"/>
              <a:buChar char="q"/>
            </a:pPr>
            <a:r>
              <a:rPr lang="en-US" sz="2400" b="0" i="0" dirty="0">
                <a:solidFill>
                  <a:srgbClr val="000000"/>
                </a:solidFill>
                <a:effectLst/>
              </a:rPr>
              <a:t>Identify related information for all </a:t>
            </a:r>
            <a:r>
              <a:rPr lang="en-US" sz="2400" dirty="0">
                <a:solidFill>
                  <a:srgbClr val="000000"/>
                </a:solidFill>
              </a:rPr>
              <a:t>materials</a:t>
            </a:r>
            <a:r>
              <a:rPr lang="en-US" sz="2400" b="0" i="0" dirty="0">
                <a:solidFill>
                  <a:srgbClr val="000000"/>
                </a:solidFill>
                <a:effectLst/>
              </a:rPr>
              <a:t> requested</a:t>
            </a:r>
            <a:br>
              <a:rPr lang="en-US" sz="2400" b="0" i="0" dirty="0">
                <a:solidFill>
                  <a:srgbClr val="000000"/>
                </a:solidFill>
                <a:effectLst/>
              </a:rPr>
            </a:br>
            <a:r>
              <a:rPr lang="en-US" sz="1000" b="0" i="0" dirty="0">
                <a:solidFill>
                  <a:srgbClr val="000000"/>
                </a:solidFill>
                <a:effectLst/>
              </a:rPr>
              <a:t> </a:t>
            </a:r>
          </a:p>
          <a:p>
            <a:pPr marL="457200" indent="-457200">
              <a:buFont typeface="Wingdings" panose="020B0604020202020204" pitchFamily="34" charset="0"/>
              <a:buChar char="q"/>
            </a:pPr>
            <a:r>
              <a:rPr lang="en-US" sz="2400" b="0" i="0" dirty="0">
                <a:solidFill>
                  <a:srgbClr val="000000"/>
                </a:solidFill>
                <a:effectLst/>
              </a:rPr>
              <a:t>Understand how to use information to monitor activity of requisitions including material status and delivery schedules through the order life cycle  </a:t>
            </a:r>
            <a:br>
              <a:rPr lang="en-US" sz="2400" b="0" i="0" dirty="0">
                <a:solidFill>
                  <a:srgbClr val="000000"/>
                </a:solidFill>
                <a:effectLst/>
              </a:rPr>
            </a:br>
            <a:r>
              <a:rPr lang="en-US" sz="1000" b="0" i="0" dirty="0">
                <a:solidFill>
                  <a:srgbClr val="000000"/>
                </a:solidFill>
                <a:effectLst/>
              </a:rPr>
              <a:t> </a:t>
            </a:r>
          </a:p>
          <a:p>
            <a:pPr marL="457200" indent="-457200">
              <a:buFont typeface="Wingdings" panose="020B0604020202020204" pitchFamily="34" charset="0"/>
              <a:buChar char="q"/>
            </a:pPr>
            <a:r>
              <a:rPr lang="en-US" sz="2400" b="0" i="0" dirty="0">
                <a:solidFill>
                  <a:srgbClr val="000000"/>
                </a:solidFill>
                <a:effectLst/>
              </a:rPr>
              <a:t>Understand how to view the value of all commodities received at processor and/or warehouse</a:t>
            </a:r>
            <a:br>
              <a:rPr lang="en-US" sz="2400" b="0" i="0" dirty="0">
                <a:solidFill>
                  <a:srgbClr val="000000"/>
                </a:solidFill>
                <a:effectLst/>
              </a:rPr>
            </a:br>
            <a:r>
              <a:rPr lang="en-US" sz="1000" b="0" i="0" dirty="0">
                <a:solidFill>
                  <a:srgbClr val="000000"/>
                </a:solidFill>
                <a:effectLst/>
              </a:rPr>
              <a:t> </a:t>
            </a:r>
          </a:p>
          <a:p>
            <a:pPr marL="457200" indent="-457200">
              <a:buFont typeface="Wingdings" panose="020B0604020202020204" pitchFamily="34" charset="0"/>
              <a:buChar char="q"/>
            </a:pPr>
            <a:r>
              <a:rPr lang="en-US" sz="2400" b="0" i="0" dirty="0">
                <a:solidFill>
                  <a:srgbClr val="000000"/>
                </a:solidFill>
                <a:effectLst/>
              </a:rPr>
              <a:t>Identify and understand Order Status Codes</a:t>
            </a:r>
            <a:br>
              <a:rPr lang="en-US" sz="2400" dirty="0">
                <a:latin typeface="Arial"/>
              </a:rPr>
            </a:br>
            <a:endParaRPr lang="en-US" sz="2400" dirty="0">
              <a:latin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Slide Number Placeholder 18">
            <a:extLst>
              <a:ext uri="{FF2B5EF4-FFF2-40B4-BE49-F238E27FC236}">
                <a16:creationId xmlns:a16="http://schemas.microsoft.com/office/drawing/2014/main" id="{AD52BB3F-3910-0730-17A3-B0583EA58ED8}"/>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6135901"/>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9EB44CB1-110F-EBB3-4BDB-462BD49CC542}"/>
              </a:ext>
            </a:extLst>
          </p:cNvPr>
          <p:cNvPicPr>
            <a:picLocks noChangeAspect="1"/>
          </p:cNvPicPr>
          <p:nvPr/>
        </p:nvPicPr>
        <p:blipFill rotWithShape="1">
          <a:blip r:embed="rId3">
            <a:extLst>
              <a:ext uri="{28A0092B-C50C-407E-A947-70E740481C1C}">
                <a14:useLocalDpi xmlns:a14="http://schemas.microsoft.com/office/drawing/2010/main" val="0"/>
              </a:ext>
            </a:extLst>
          </a:blip>
          <a:srcRect b="39414"/>
          <a:stretch/>
        </p:blipFill>
        <p:spPr>
          <a:xfrm>
            <a:off x="584462" y="1834354"/>
            <a:ext cx="10721744" cy="3614724"/>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Arrow: Right 12">
            <a:extLst>
              <a:ext uri="{FF2B5EF4-FFF2-40B4-BE49-F238E27FC236}">
                <a16:creationId xmlns:a16="http://schemas.microsoft.com/office/drawing/2014/main" id="{B6768DAA-F673-F595-92F6-6AA33684B64A}"/>
              </a:ext>
            </a:extLst>
          </p:cNvPr>
          <p:cNvSpPr/>
          <p:nvPr/>
        </p:nvSpPr>
        <p:spPr>
          <a:xfrm rot="10800000">
            <a:off x="4594124" y="3137420"/>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Rectangle: Rounded Corners 14">
            <a:extLst>
              <a:ext uri="{FF2B5EF4-FFF2-40B4-BE49-F238E27FC236}">
                <a16:creationId xmlns:a16="http://schemas.microsoft.com/office/drawing/2014/main" id="{730560F3-922B-35FF-34AF-8D39B4ACAA2E}"/>
              </a:ext>
            </a:extLst>
          </p:cNvPr>
          <p:cNvSpPr/>
          <p:nvPr/>
        </p:nvSpPr>
        <p:spPr>
          <a:xfrm>
            <a:off x="5666812" y="2912588"/>
            <a:ext cx="1772676" cy="85563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Click Export to Microsoft Excel</a:t>
            </a:r>
          </a:p>
        </p:txBody>
      </p:sp>
      <p:sp>
        <p:nvSpPr>
          <p:cNvPr id="10" name="Rectangle 9">
            <a:extLst>
              <a:ext uri="{FF2B5EF4-FFF2-40B4-BE49-F238E27FC236}">
                <a16:creationId xmlns:a16="http://schemas.microsoft.com/office/drawing/2014/main" id="{0A73CBCD-08E7-0DAE-FF46-E52E004F64DC}"/>
              </a:ext>
            </a:extLst>
          </p:cNvPr>
          <p:cNvSpPr/>
          <p:nvPr/>
        </p:nvSpPr>
        <p:spPr>
          <a:xfrm>
            <a:off x="3002723" y="3234923"/>
            <a:ext cx="1557933" cy="26130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A0E1C1-77D0-3EE8-67B9-D2B822BA9F47}"/>
              </a:ext>
            </a:extLst>
          </p:cNvPr>
          <p:cNvSpPr/>
          <p:nvPr/>
        </p:nvSpPr>
        <p:spPr>
          <a:xfrm>
            <a:off x="7187640" y="2677295"/>
            <a:ext cx="503696" cy="47058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7</a:t>
            </a:r>
          </a:p>
        </p:txBody>
      </p:sp>
      <p:sp>
        <p:nvSpPr>
          <p:cNvPr id="3" name="Slide Number Placeholder 18">
            <a:extLst>
              <a:ext uri="{FF2B5EF4-FFF2-40B4-BE49-F238E27FC236}">
                <a16:creationId xmlns:a16="http://schemas.microsoft.com/office/drawing/2014/main" id="{8EA407C6-B7B4-8EAB-AA44-298D9FE18ED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5391379"/>
      </p:ext>
    </p:extLst>
  </p:cSld>
  <p:clrMapOvr>
    <a:masterClrMapping/>
  </p:clrMapOvr>
  <p:transition>
    <p:cut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8A87EE13-C460-C166-1182-4AA7A4BF101C}"/>
              </a:ext>
            </a:extLst>
          </p:cNvPr>
          <p:cNvPicPr>
            <a:picLocks noChangeAspect="1"/>
          </p:cNvPicPr>
          <p:nvPr/>
        </p:nvPicPr>
        <p:blipFill rotWithShape="1">
          <a:blip r:embed="rId3"/>
          <a:srcRect r="8049" b="-86"/>
          <a:stretch/>
        </p:blipFill>
        <p:spPr>
          <a:xfrm>
            <a:off x="1026160" y="1568120"/>
            <a:ext cx="9052565" cy="440624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Arrow: Right 12">
            <a:extLst>
              <a:ext uri="{FF2B5EF4-FFF2-40B4-BE49-F238E27FC236}">
                <a16:creationId xmlns:a16="http://schemas.microsoft.com/office/drawing/2014/main" id="{B6768DAA-F673-F595-92F6-6AA33684B64A}"/>
              </a:ext>
            </a:extLst>
          </p:cNvPr>
          <p:cNvSpPr/>
          <p:nvPr/>
        </p:nvSpPr>
        <p:spPr>
          <a:xfrm rot="10800000">
            <a:off x="3425724" y="5250700"/>
            <a:ext cx="2514922" cy="88884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15" name="Rectangle: Rounded Corners 14">
            <a:extLst>
              <a:ext uri="{FF2B5EF4-FFF2-40B4-BE49-F238E27FC236}">
                <a16:creationId xmlns:a16="http://schemas.microsoft.com/office/drawing/2014/main" id="{730560F3-922B-35FF-34AF-8D39B4ACAA2E}"/>
              </a:ext>
            </a:extLst>
          </p:cNvPr>
          <p:cNvSpPr/>
          <p:nvPr/>
        </p:nvSpPr>
        <p:spPr>
          <a:xfrm>
            <a:off x="1026160" y="2267315"/>
            <a:ext cx="2595636" cy="266411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tx1"/>
                </a:solidFill>
                <a:latin typeface="Arial"/>
                <a:cs typeface="Arial"/>
              </a:rPr>
              <a:t>Excel file will appear at the bottom of the screen. Click to open the file.</a:t>
            </a:r>
            <a:endParaRPr lang="en-US" sz="2400" b="1">
              <a:solidFill>
                <a:schemeClr val="tx1"/>
              </a:solidFill>
              <a:latin typeface="Arial"/>
              <a:ea typeface="+mn-lt"/>
              <a:cs typeface="+mn-lt"/>
            </a:endParaRPr>
          </a:p>
          <a:p>
            <a:pPr algn="ctr"/>
            <a:endParaRPr lang="en-US" sz="1600" b="1">
              <a:solidFill>
                <a:schemeClr val="tx1"/>
              </a:solidFill>
              <a:latin typeface="Arial"/>
              <a:cs typeface="Arial"/>
            </a:endParaRPr>
          </a:p>
        </p:txBody>
      </p:sp>
      <p:sp>
        <p:nvSpPr>
          <p:cNvPr id="10" name="Rectangle 9">
            <a:extLst>
              <a:ext uri="{FF2B5EF4-FFF2-40B4-BE49-F238E27FC236}">
                <a16:creationId xmlns:a16="http://schemas.microsoft.com/office/drawing/2014/main" id="{0A73CBCD-08E7-0DAE-FF46-E52E004F64DC}"/>
              </a:ext>
            </a:extLst>
          </p:cNvPr>
          <p:cNvSpPr/>
          <p:nvPr/>
        </p:nvSpPr>
        <p:spPr>
          <a:xfrm>
            <a:off x="1072323" y="5409163"/>
            <a:ext cx="2238653" cy="55594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18">
            <a:extLst>
              <a:ext uri="{FF2B5EF4-FFF2-40B4-BE49-F238E27FC236}">
                <a16:creationId xmlns:a16="http://schemas.microsoft.com/office/drawing/2014/main" id="{FF9C3E9C-15E5-1255-129E-CAEF9FA9D861}"/>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8871132"/>
      </p:ext>
    </p:extLst>
  </p:cSld>
  <p:clrMapOvr>
    <a:masterClrMapping/>
  </p:clrMapOvr>
  <p:transition>
    <p:cut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5" descr="A picture containing table&#10;&#10;Description automatically generated">
            <a:extLst>
              <a:ext uri="{FF2B5EF4-FFF2-40B4-BE49-F238E27FC236}">
                <a16:creationId xmlns:a16="http://schemas.microsoft.com/office/drawing/2014/main" id="{49324314-C162-B16A-1CAF-6316DE4CCBC2}"/>
              </a:ext>
            </a:extLst>
          </p:cNvPr>
          <p:cNvPicPr>
            <a:picLocks noChangeAspect="1"/>
          </p:cNvPicPr>
          <p:nvPr/>
        </p:nvPicPr>
        <p:blipFill>
          <a:blip r:embed="rId3"/>
          <a:stretch>
            <a:fillRect/>
          </a:stretch>
        </p:blipFill>
        <p:spPr>
          <a:xfrm>
            <a:off x="680720" y="3051756"/>
            <a:ext cx="10718800" cy="1465689"/>
          </a:xfrm>
          <a:prstGeom prst="rect">
            <a:avLst/>
          </a:prstGeom>
          <a:ln>
            <a:solidFill>
              <a:schemeClr val="tx1"/>
            </a:solidFill>
          </a:ln>
        </p:spPr>
      </p:pic>
      <p:sp>
        <p:nvSpPr>
          <p:cNvPr id="6" name="Arrow: Right 5">
            <a:extLst>
              <a:ext uri="{FF2B5EF4-FFF2-40B4-BE49-F238E27FC236}">
                <a16:creationId xmlns:a16="http://schemas.microsoft.com/office/drawing/2014/main" id="{10634CE9-F96C-80D7-30D3-2A9A2709F370}"/>
              </a:ext>
            </a:extLst>
          </p:cNvPr>
          <p:cNvSpPr/>
          <p:nvPr/>
        </p:nvSpPr>
        <p:spPr>
          <a:xfrm rot="595152">
            <a:off x="7595005" y="2578103"/>
            <a:ext cx="3441119" cy="344296"/>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Arrow: Right 6">
            <a:extLst>
              <a:ext uri="{FF2B5EF4-FFF2-40B4-BE49-F238E27FC236}">
                <a16:creationId xmlns:a16="http://schemas.microsoft.com/office/drawing/2014/main" id="{F7A09646-67CF-ACEB-7CC5-A25940963249}"/>
              </a:ext>
            </a:extLst>
          </p:cNvPr>
          <p:cNvSpPr/>
          <p:nvPr/>
        </p:nvSpPr>
        <p:spPr>
          <a:xfrm rot="10305212">
            <a:off x="1012929" y="2596621"/>
            <a:ext cx="3677318" cy="313816"/>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47F72C81-9029-9D5C-467D-A04825E279EF}"/>
              </a:ext>
            </a:extLst>
          </p:cNvPr>
          <p:cNvSpPr/>
          <p:nvPr/>
        </p:nvSpPr>
        <p:spPr>
          <a:xfrm>
            <a:off x="4320262" y="1718810"/>
            <a:ext cx="3632756" cy="114898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Twenty-five columns of information found in </a:t>
            </a:r>
            <a:br>
              <a:rPr lang="en-US" sz="1600" b="1">
                <a:solidFill>
                  <a:schemeClr val="tx1"/>
                </a:solidFill>
                <a:latin typeface="Arial"/>
                <a:cs typeface="Arial"/>
              </a:rPr>
            </a:br>
            <a:r>
              <a:rPr lang="en-US" sz="1600" b="1">
                <a:solidFill>
                  <a:schemeClr val="tx1"/>
                </a:solidFill>
                <a:latin typeface="Arial"/>
                <a:cs typeface="Arial"/>
              </a:rPr>
              <a:t>Value of Commodities Received RA Report</a:t>
            </a:r>
            <a:endParaRPr lang="en-US">
              <a:solidFill>
                <a:schemeClr val="tx1"/>
              </a:solidFill>
            </a:endParaRPr>
          </a:p>
        </p:txBody>
      </p:sp>
      <p:sp>
        <p:nvSpPr>
          <p:cNvPr id="12" name="Rectangle: Rounded Corners 11">
            <a:extLst>
              <a:ext uri="{FF2B5EF4-FFF2-40B4-BE49-F238E27FC236}">
                <a16:creationId xmlns:a16="http://schemas.microsoft.com/office/drawing/2014/main" id="{9F68DD50-3321-43AE-9D47-38CC15B436A4}"/>
              </a:ext>
            </a:extLst>
          </p:cNvPr>
          <p:cNvSpPr/>
          <p:nvPr/>
        </p:nvSpPr>
        <p:spPr>
          <a:xfrm>
            <a:off x="9747366" y="4730145"/>
            <a:ext cx="2211948" cy="69452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a:solidFill>
                  <a:schemeClr val="tx1"/>
                </a:solidFill>
                <a:latin typeface="Arial"/>
                <a:cs typeface="Arial"/>
              </a:rPr>
              <a:t>Scroll bar at bottom to see all columns.</a:t>
            </a:r>
          </a:p>
        </p:txBody>
      </p:sp>
      <p:sp>
        <p:nvSpPr>
          <p:cNvPr id="14" name="Arrow: Right 13">
            <a:extLst>
              <a:ext uri="{FF2B5EF4-FFF2-40B4-BE49-F238E27FC236}">
                <a16:creationId xmlns:a16="http://schemas.microsoft.com/office/drawing/2014/main" id="{F8AA7688-1286-AF24-15AD-74A8DCCC4985}"/>
              </a:ext>
            </a:extLst>
          </p:cNvPr>
          <p:cNvSpPr/>
          <p:nvPr/>
        </p:nvSpPr>
        <p:spPr>
          <a:xfrm rot="13952941">
            <a:off x="9370927" y="4334361"/>
            <a:ext cx="495642" cy="395091"/>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3" name="Slide Number Placeholder 18">
            <a:extLst>
              <a:ext uri="{FF2B5EF4-FFF2-40B4-BE49-F238E27FC236}">
                <a16:creationId xmlns:a16="http://schemas.microsoft.com/office/drawing/2014/main" id="{743C53ED-F043-F3B1-E9F2-87CD524C01C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1432834"/>
      </p:ext>
    </p:extLst>
  </p:cSld>
  <p:clrMapOvr>
    <a:masterClrMapping/>
  </p:clrMapOvr>
  <p:transition>
    <p:cut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9" descr="Table&#10;&#10;Description automatically generated">
            <a:extLst>
              <a:ext uri="{FF2B5EF4-FFF2-40B4-BE49-F238E27FC236}">
                <a16:creationId xmlns:a16="http://schemas.microsoft.com/office/drawing/2014/main" id="{E0C1BABF-F650-9B3E-4068-9591EF3EEBAE}"/>
              </a:ext>
            </a:extLst>
          </p:cNvPr>
          <p:cNvPicPr>
            <a:picLocks noChangeAspect="1"/>
          </p:cNvPicPr>
          <p:nvPr/>
        </p:nvPicPr>
        <p:blipFill>
          <a:blip r:embed="rId3"/>
          <a:stretch>
            <a:fillRect/>
          </a:stretch>
        </p:blipFill>
        <p:spPr>
          <a:xfrm>
            <a:off x="589280" y="1715482"/>
            <a:ext cx="10769600" cy="3366077"/>
          </a:xfrm>
          <a:prstGeom prst="rect">
            <a:avLst/>
          </a:prstGeom>
        </p:spPr>
      </p:pic>
      <p:sp>
        <p:nvSpPr>
          <p:cNvPr id="10" name="Rectangle 9">
            <a:extLst>
              <a:ext uri="{FF2B5EF4-FFF2-40B4-BE49-F238E27FC236}">
                <a16:creationId xmlns:a16="http://schemas.microsoft.com/office/drawing/2014/main" id="{6C2D8645-67D3-1649-D888-3A0C8DFCD479}"/>
              </a:ext>
            </a:extLst>
          </p:cNvPr>
          <p:cNvSpPr/>
          <p:nvPr/>
        </p:nvSpPr>
        <p:spPr>
          <a:xfrm>
            <a:off x="1051918" y="2255519"/>
            <a:ext cx="2654527" cy="27456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Rounded Corners 12">
            <a:extLst>
              <a:ext uri="{FF2B5EF4-FFF2-40B4-BE49-F238E27FC236}">
                <a16:creationId xmlns:a16="http://schemas.microsoft.com/office/drawing/2014/main" id="{B70A2487-9561-813A-5F2A-4803B61552E5}"/>
              </a:ext>
            </a:extLst>
          </p:cNvPr>
          <p:cNvSpPr/>
          <p:nvPr/>
        </p:nvSpPr>
        <p:spPr>
          <a:xfrm>
            <a:off x="876020" y="4559354"/>
            <a:ext cx="2996161" cy="13826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Requisition/Redistribution Document Type</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Hide column if not needed</a:t>
            </a:r>
          </a:p>
        </p:txBody>
      </p:sp>
      <p:sp>
        <p:nvSpPr>
          <p:cNvPr id="3" name="Slide Number Placeholder 18">
            <a:extLst>
              <a:ext uri="{FF2B5EF4-FFF2-40B4-BE49-F238E27FC236}">
                <a16:creationId xmlns:a16="http://schemas.microsoft.com/office/drawing/2014/main" id="{706C8A22-27A5-C2D4-1A8B-D206AD5E3203}"/>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7839133"/>
      </p:ext>
    </p:extLst>
  </p:cSld>
  <p:clrMapOvr>
    <a:masterClrMapping/>
  </p:clrMapOvr>
  <p:transition>
    <p:cut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9" descr="Table&#10;&#10;Description automatically generated">
            <a:extLst>
              <a:ext uri="{FF2B5EF4-FFF2-40B4-BE49-F238E27FC236}">
                <a16:creationId xmlns:a16="http://schemas.microsoft.com/office/drawing/2014/main" id="{E0C1BABF-F650-9B3E-4068-9591EF3EEBAE}"/>
              </a:ext>
            </a:extLst>
          </p:cNvPr>
          <p:cNvPicPr>
            <a:picLocks noChangeAspect="1"/>
          </p:cNvPicPr>
          <p:nvPr/>
        </p:nvPicPr>
        <p:blipFill>
          <a:blip r:embed="rId3"/>
          <a:stretch>
            <a:fillRect/>
          </a:stretch>
        </p:blipFill>
        <p:spPr>
          <a:xfrm>
            <a:off x="589280" y="1715482"/>
            <a:ext cx="10769600" cy="3366077"/>
          </a:xfrm>
          <a:prstGeom prst="rect">
            <a:avLst/>
          </a:prstGeom>
        </p:spPr>
      </p:pic>
      <p:sp>
        <p:nvSpPr>
          <p:cNvPr id="10" name="Rectangle 9">
            <a:extLst>
              <a:ext uri="{FF2B5EF4-FFF2-40B4-BE49-F238E27FC236}">
                <a16:creationId xmlns:a16="http://schemas.microsoft.com/office/drawing/2014/main" id="{6C2D8645-67D3-1649-D888-3A0C8DFCD479}"/>
              </a:ext>
            </a:extLst>
          </p:cNvPr>
          <p:cNvSpPr/>
          <p:nvPr/>
        </p:nvSpPr>
        <p:spPr>
          <a:xfrm>
            <a:off x="3663038" y="2255519"/>
            <a:ext cx="2654527" cy="27456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Rounded Corners 12">
            <a:extLst>
              <a:ext uri="{FF2B5EF4-FFF2-40B4-BE49-F238E27FC236}">
                <a16:creationId xmlns:a16="http://schemas.microsoft.com/office/drawing/2014/main" id="{B70A2487-9561-813A-5F2A-4803B61552E5}"/>
              </a:ext>
            </a:extLst>
          </p:cNvPr>
          <p:cNvSpPr/>
          <p:nvPr/>
        </p:nvSpPr>
        <p:spPr>
          <a:xfrm>
            <a:off x="3487140" y="4650794"/>
            <a:ext cx="2996161" cy="13826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Requisition/Redistribution Order Number</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Hide column if not needed</a:t>
            </a:r>
          </a:p>
        </p:txBody>
      </p:sp>
      <p:sp>
        <p:nvSpPr>
          <p:cNvPr id="3" name="Slide Number Placeholder 18">
            <a:extLst>
              <a:ext uri="{FF2B5EF4-FFF2-40B4-BE49-F238E27FC236}">
                <a16:creationId xmlns:a16="http://schemas.microsoft.com/office/drawing/2014/main" id="{4E85A725-9A43-237A-43B0-DD248335B1FE}"/>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8761744"/>
      </p:ext>
    </p:extLst>
  </p:cSld>
  <p:clrMapOvr>
    <a:masterClrMapping/>
  </p:clrMapOvr>
  <p:transition>
    <p:cut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9" descr="Table&#10;&#10;Description automatically generated">
            <a:extLst>
              <a:ext uri="{FF2B5EF4-FFF2-40B4-BE49-F238E27FC236}">
                <a16:creationId xmlns:a16="http://schemas.microsoft.com/office/drawing/2014/main" id="{E0C1BABF-F650-9B3E-4068-9591EF3EEBAE}"/>
              </a:ext>
            </a:extLst>
          </p:cNvPr>
          <p:cNvPicPr>
            <a:picLocks noChangeAspect="1"/>
          </p:cNvPicPr>
          <p:nvPr/>
        </p:nvPicPr>
        <p:blipFill>
          <a:blip r:embed="rId3"/>
          <a:stretch>
            <a:fillRect/>
          </a:stretch>
        </p:blipFill>
        <p:spPr>
          <a:xfrm>
            <a:off x="589280" y="1715482"/>
            <a:ext cx="10769600" cy="3366077"/>
          </a:xfrm>
          <a:prstGeom prst="rect">
            <a:avLst/>
          </a:prstGeom>
        </p:spPr>
      </p:pic>
      <p:sp>
        <p:nvSpPr>
          <p:cNvPr id="10" name="Rectangle 9">
            <a:extLst>
              <a:ext uri="{FF2B5EF4-FFF2-40B4-BE49-F238E27FC236}">
                <a16:creationId xmlns:a16="http://schemas.microsoft.com/office/drawing/2014/main" id="{6C2D8645-67D3-1649-D888-3A0C8DFCD479}"/>
              </a:ext>
            </a:extLst>
          </p:cNvPr>
          <p:cNvSpPr/>
          <p:nvPr/>
        </p:nvSpPr>
        <p:spPr>
          <a:xfrm>
            <a:off x="6294478" y="2285999"/>
            <a:ext cx="2512287" cy="27456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6047459" y="4813353"/>
            <a:ext cx="2996161" cy="13826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Requisition/Redistribution Item Number</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Hide column if not needed</a:t>
            </a:r>
          </a:p>
        </p:txBody>
      </p:sp>
      <p:sp>
        <p:nvSpPr>
          <p:cNvPr id="5" name="Slide Number Placeholder 18">
            <a:extLst>
              <a:ext uri="{FF2B5EF4-FFF2-40B4-BE49-F238E27FC236}">
                <a16:creationId xmlns:a16="http://schemas.microsoft.com/office/drawing/2014/main" id="{25020EEF-7A26-164D-505A-D28A35929EB7}"/>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5971900"/>
      </p:ext>
    </p:extLst>
  </p:cSld>
  <p:clrMapOvr>
    <a:masterClrMapping/>
  </p:clrMapOvr>
  <p:transition>
    <p:cut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9" descr="Table&#10;&#10;Description automatically generated">
            <a:extLst>
              <a:ext uri="{FF2B5EF4-FFF2-40B4-BE49-F238E27FC236}">
                <a16:creationId xmlns:a16="http://schemas.microsoft.com/office/drawing/2014/main" id="{E0C1BABF-F650-9B3E-4068-9591EF3EEBAE}"/>
              </a:ext>
            </a:extLst>
          </p:cNvPr>
          <p:cNvPicPr>
            <a:picLocks noChangeAspect="1"/>
          </p:cNvPicPr>
          <p:nvPr/>
        </p:nvPicPr>
        <p:blipFill>
          <a:blip r:embed="rId3"/>
          <a:stretch>
            <a:fillRect/>
          </a:stretch>
        </p:blipFill>
        <p:spPr>
          <a:xfrm>
            <a:off x="589280" y="1715482"/>
            <a:ext cx="10769600" cy="3366077"/>
          </a:xfrm>
          <a:prstGeom prst="rect">
            <a:avLst/>
          </a:prstGeom>
        </p:spPr>
      </p:pic>
      <p:sp>
        <p:nvSpPr>
          <p:cNvPr id="10" name="Rectangle 9">
            <a:extLst>
              <a:ext uri="{FF2B5EF4-FFF2-40B4-BE49-F238E27FC236}">
                <a16:creationId xmlns:a16="http://schemas.microsoft.com/office/drawing/2014/main" id="{6C2D8645-67D3-1649-D888-3A0C8DFCD479}"/>
              </a:ext>
            </a:extLst>
          </p:cNvPr>
          <p:cNvSpPr/>
          <p:nvPr/>
        </p:nvSpPr>
        <p:spPr>
          <a:xfrm>
            <a:off x="8793838" y="2245359"/>
            <a:ext cx="2512287" cy="28472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8546819" y="4386633"/>
            <a:ext cx="2996161" cy="13826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Requisition/Redistribution Status</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Status of material while in requisition status.</a:t>
            </a:r>
          </a:p>
        </p:txBody>
      </p:sp>
      <p:sp>
        <p:nvSpPr>
          <p:cNvPr id="5" name="Slide Number Placeholder 18">
            <a:extLst>
              <a:ext uri="{FF2B5EF4-FFF2-40B4-BE49-F238E27FC236}">
                <a16:creationId xmlns:a16="http://schemas.microsoft.com/office/drawing/2014/main" id="{864F162A-0642-1575-CC8D-DA11906FE91B}"/>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5234600"/>
      </p:ext>
    </p:extLst>
  </p:cSld>
  <p:clrMapOvr>
    <a:masterClrMapping/>
  </p:clrMapOvr>
  <p:transition>
    <p:cut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table, Excel&#10;&#10;Description automatically generated">
            <a:extLst>
              <a:ext uri="{FF2B5EF4-FFF2-40B4-BE49-F238E27FC236}">
                <a16:creationId xmlns:a16="http://schemas.microsoft.com/office/drawing/2014/main" id="{6B68FBC3-47F2-E848-727F-88AF97EBD6CC}"/>
              </a:ext>
            </a:extLst>
          </p:cNvPr>
          <p:cNvPicPr>
            <a:picLocks noChangeAspect="1"/>
          </p:cNvPicPr>
          <p:nvPr/>
        </p:nvPicPr>
        <p:blipFill rotWithShape="1">
          <a:blip r:embed="rId3"/>
          <a:srcRect l="-30" r="58902" b="-435"/>
          <a:stretch/>
        </p:blipFill>
        <p:spPr>
          <a:xfrm>
            <a:off x="586068" y="1617617"/>
            <a:ext cx="7511461" cy="400887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1051918" y="2062479"/>
            <a:ext cx="1740127" cy="34568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418819" y="4569513"/>
            <a:ext cx="2996161" cy="13826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Sold-To Party</a:t>
            </a:r>
            <a:br>
              <a:rPr lang="en-US" sz="1600" b="1">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Sold To Party ID #</a:t>
            </a:r>
          </a:p>
        </p:txBody>
      </p:sp>
      <p:sp>
        <p:nvSpPr>
          <p:cNvPr id="4" name="Slide Number Placeholder 18">
            <a:extLst>
              <a:ext uri="{FF2B5EF4-FFF2-40B4-BE49-F238E27FC236}">
                <a16:creationId xmlns:a16="http://schemas.microsoft.com/office/drawing/2014/main" id="{67400F2B-711D-6AE5-5904-B238208145A6}"/>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0890049"/>
      </p:ext>
    </p:extLst>
  </p:cSld>
  <p:clrMapOvr>
    <a:masterClrMapping/>
  </p:clrMapOvr>
  <p:transition>
    <p:cut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table, Excel&#10;&#10;Description automatically generated">
            <a:extLst>
              <a:ext uri="{FF2B5EF4-FFF2-40B4-BE49-F238E27FC236}">
                <a16:creationId xmlns:a16="http://schemas.microsoft.com/office/drawing/2014/main" id="{6B68FBC3-47F2-E848-727F-88AF97EBD6CC}"/>
              </a:ext>
            </a:extLst>
          </p:cNvPr>
          <p:cNvPicPr>
            <a:picLocks noChangeAspect="1"/>
          </p:cNvPicPr>
          <p:nvPr/>
        </p:nvPicPr>
        <p:blipFill rotWithShape="1">
          <a:blip r:embed="rId3"/>
          <a:srcRect l="-30" r="58902" b="-435"/>
          <a:stretch/>
        </p:blipFill>
        <p:spPr>
          <a:xfrm>
            <a:off x="586068" y="1617617"/>
            <a:ext cx="7511461" cy="400887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2779118" y="2062479"/>
            <a:ext cx="2776447" cy="35584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2664179" y="4752393"/>
            <a:ext cx="2996161" cy="13826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Sold-To Name</a:t>
            </a:r>
          </a:p>
        </p:txBody>
      </p:sp>
      <p:sp>
        <p:nvSpPr>
          <p:cNvPr id="4" name="Slide Number Placeholder 18">
            <a:extLst>
              <a:ext uri="{FF2B5EF4-FFF2-40B4-BE49-F238E27FC236}">
                <a16:creationId xmlns:a16="http://schemas.microsoft.com/office/drawing/2014/main" id="{353EB9AA-D9BA-A23A-825D-7A1A113CB74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8495372"/>
      </p:ext>
    </p:extLst>
  </p:cSld>
  <p:clrMapOvr>
    <a:masterClrMapping/>
  </p:clrMapOvr>
  <p:transition>
    <p:cut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table, Excel&#10;&#10;Description automatically generated">
            <a:extLst>
              <a:ext uri="{FF2B5EF4-FFF2-40B4-BE49-F238E27FC236}">
                <a16:creationId xmlns:a16="http://schemas.microsoft.com/office/drawing/2014/main" id="{6B68FBC3-47F2-E848-727F-88AF97EBD6CC}"/>
              </a:ext>
            </a:extLst>
          </p:cNvPr>
          <p:cNvPicPr>
            <a:picLocks noChangeAspect="1"/>
          </p:cNvPicPr>
          <p:nvPr/>
        </p:nvPicPr>
        <p:blipFill rotWithShape="1">
          <a:blip r:embed="rId3"/>
          <a:srcRect l="-30" r="58902" b="-435"/>
          <a:stretch/>
        </p:blipFill>
        <p:spPr>
          <a:xfrm>
            <a:off x="586068" y="1617617"/>
            <a:ext cx="7511461" cy="400887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69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5552798" y="2001519"/>
            <a:ext cx="785087" cy="362960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4513299" y="4813353"/>
            <a:ext cx="2996161" cy="8238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RA ID Number</a:t>
            </a:r>
          </a:p>
        </p:txBody>
      </p:sp>
      <p:sp>
        <p:nvSpPr>
          <p:cNvPr id="4" name="Slide Number Placeholder 18">
            <a:extLst>
              <a:ext uri="{FF2B5EF4-FFF2-40B4-BE49-F238E27FC236}">
                <a16:creationId xmlns:a16="http://schemas.microsoft.com/office/drawing/2014/main" id="{BF7160E4-DB18-D71D-8D9E-F2307DE7147C}"/>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9345263"/>
      </p:ext>
    </p:extLst>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dirty="0">
                <a:solidFill>
                  <a:srgbClr val="66B948">
                    <a:alpha val="39000"/>
                  </a:srgbClr>
                </a:solidFill>
                <a:latin typeface="Rockwell"/>
                <a:ea typeface="Roboto Condensed"/>
                <a:cs typeface="Segoe UI"/>
              </a:rPr>
              <a:t>02</a:t>
            </a:r>
            <a:endParaRPr lang="en-US" sz="34400" dirty="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p:txBody>
          <a:bodyPr lIns="91440" tIns="45720" rIns="91440" bIns="45720" anchor="t">
            <a:normAutofit fontScale="92500" lnSpcReduction="20000"/>
          </a:bodyPr>
          <a:lstStyle/>
          <a:p>
            <a:r>
              <a:rPr lang="en-US" sz="6000" dirty="0"/>
              <a:t>Requisition Status Report</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7</a:t>
            </a:fld>
            <a:endParaRPr lang="en-US" dirty="0"/>
          </a:p>
        </p:txBody>
      </p:sp>
      <p:sp>
        <p:nvSpPr>
          <p:cNvPr id="3" name="Slide Number Placeholder 18">
            <a:extLst>
              <a:ext uri="{FF2B5EF4-FFF2-40B4-BE49-F238E27FC236}">
                <a16:creationId xmlns:a16="http://schemas.microsoft.com/office/drawing/2014/main" id="{73DB4EEA-CF00-3DB0-99FE-5ADC388C6DD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60499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 table, Excel&#10;&#10;Description automatically generated">
            <a:extLst>
              <a:ext uri="{FF2B5EF4-FFF2-40B4-BE49-F238E27FC236}">
                <a16:creationId xmlns:a16="http://schemas.microsoft.com/office/drawing/2014/main" id="{6B68FBC3-47F2-E848-727F-88AF97EBD6CC}"/>
              </a:ext>
            </a:extLst>
          </p:cNvPr>
          <p:cNvPicPr>
            <a:picLocks noChangeAspect="1"/>
          </p:cNvPicPr>
          <p:nvPr/>
        </p:nvPicPr>
        <p:blipFill rotWithShape="1">
          <a:blip r:embed="rId3"/>
          <a:srcRect l="-30" r="58902" b="-435"/>
          <a:stretch/>
        </p:blipFill>
        <p:spPr>
          <a:xfrm>
            <a:off x="586068" y="1617617"/>
            <a:ext cx="7511461" cy="400887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6345278" y="2092959"/>
            <a:ext cx="1750287" cy="362960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5722339" y="4894633"/>
            <a:ext cx="2996161" cy="82386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WBSCM ID Number for Warehouse or Processor</a:t>
            </a:r>
          </a:p>
        </p:txBody>
      </p:sp>
      <p:sp>
        <p:nvSpPr>
          <p:cNvPr id="4" name="Slide Number Placeholder 18">
            <a:extLst>
              <a:ext uri="{FF2B5EF4-FFF2-40B4-BE49-F238E27FC236}">
                <a16:creationId xmlns:a16="http://schemas.microsoft.com/office/drawing/2014/main" id="{C295BC47-2960-7FAD-4209-CDEBC0AB004D}"/>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3933254"/>
      </p:ext>
    </p:extLst>
  </p:cSld>
  <p:clrMapOvr>
    <a:masterClrMapping/>
  </p:clrMapOvr>
  <p:transition>
    <p:cut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D68BC17E-5C32-FBC7-9F54-32B5F447DFAA}"/>
              </a:ext>
            </a:extLst>
          </p:cNvPr>
          <p:cNvPicPr>
            <a:picLocks noChangeAspect="1"/>
          </p:cNvPicPr>
          <p:nvPr/>
        </p:nvPicPr>
        <p:blipFill>
          <a:blip r:embed="rId3"/>
          <a:stretch>
            <a:fillRect/>
          </a:stretch>
        </p:blipFill>
        <p:spPr>
          <a:xfrm>
            <a:off x="589280" y="1981860"/>
            <a:ext cx="10718800" cy="258948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919838" y="1981199"/>
            <a:ext cx="3497807" cy="25932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774419" y="4234233"/>
            <a:ext cx="3778481" cy="151474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Ship-To Name</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Name of Ship-To Organization</a:t>
            </a:r>
          </a:p>
          <a:p>
            <a:pPr marL="285750" indent="-285750">
              <a:buFont typeface="Wingdings"/>
              <a:buChar char="§"/>
            </a:pPr>
            <a:r>
              <a:rPr lang="en-US" sz="1600" b="1">
                <a:solidFill>
                  <a:schemeClr val="tx1"/>
                </a:solidFill>
                <a:latin typeface="Arial"/>
                <a:cs typeface="Arial"/>
              </a:rPr>
              <a:t>Can include warehouse or processor</a:t>
            </a:r>
          </a:p>
        </p:txBody>
      </p:sp>
      <p:sp>
        <p:nvSpPr>
          <p:cNvPr id="4" name="Slide Number Placeholder 18">
            <a:extLst>
              <a:ext uri="{FF2B5EF4-FFF2-40B4-BE49-F238E27FC236}">
                <a16:creationId xmlns:a16="http://schemas.microsoft.com/office/drawing/2014/main" id="{D09ABC5A-4330-4542-9499-D6C18DA7EDF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3450104"/>
      </p:ext>
    </p:extLst>
  </p:cSld>
  <p:clrMapOvr>
    <a:masterClrMapping/>
  </p:clrMapOvr>
  <p:transition>
    <p:cut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D68BC17E-5C32-FBC7-9F54-32B5F447DFAA}"/>
              </a:ext>
            </a:extLst>
          </p:cNvPr>
          <p:cNvPicPr>
            <a:picLocks noChangeAspect="1"/>
          </p:cNvPicPr>
          <p:nvPr/>
        </p:nvPicPr>
        <p:blipFill>
          <a:blip r:embed="rId3"/>
          <a:stretch>
            <a:fillRect/>
          </a:stretch>
        </p:blipFill>
        <p:spPr>
          <a:xfrm>
            <a:off x="589280" y="1981860"/>
            <a:ext cx="10718800" cy="258948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4394558" y="1981199"/>
            <a:ext cx="846047" cy="25932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2968979" y="4386633"/>
            <a:ext cx="3778481" cy="151474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Material</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USDA Assigned Item/Material Number</a:t>
            </a:r>
          </a:p>
        </p:txBody>
      </p:sp>
      <p:sp>
        <p:nvSpPr>
          <p:cNvPr id="4" name="Slide Number Placeholder 18">
            <a:extLst>
              <a:ext uri="{FF2B5EF4-FFF2-40B4-BE49-F238E27FC236}">
                <a16:creationId xmlns:a16="http://schemas.microsoft.com/office/drawing/2014/main" id="{DBA21BB1-2D5F-7640-6F5D-15DD6651DF4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9225293"/>
      </p:ext>
    </p:extLst>
  </p:cSld>
  <p:clrMapOvr>
    <a:masterClrMapping/>
  </p:clrMapOvr>
  <p:transition>
    <p:cut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D68BC17E-5C32-FBC7-9F54-32B5F447DFAA}"/>
              </a:ext>
            </a:extLst>
          </p:cNvPr>
          <p:cNvPicPr>
            <a:picLocks noChangeAspect="1"/>
          </p:cNvPicPr>
          <p:nvPr/>
        </p:nvPicPr>
        <p:blipFill>
          <a:blip r:embed="rId3"/>
          <a:stretch>
            <a:fillRect/>
          </a:stretch>
        </p:blipFill>
        <p:spPr>
          <a:xfrm>
            <a:off x="589280" y="1981860"/>
            <a:ext cx="10718800" cy="258948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5207358" y="1981199"/>
            <a:ext cx="3447007" cy="25932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5102579" y="4386633"/>
            <a:ext cx="3778481" cy="151474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Material Description</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Item/Material Description</a:t>
            </a:r>
          </a:p>
        </p:txBody>
      </p:sp>
      <p:sp>
        <p:nvSpPr>
          <p:cNvPr id="4" name="Slide Number Placeholder 18">
            <a:extLst>
              <a:ext uri="{FF2B5EF4-FFF2-40B4-BE49-F238E27FC236}">
                <a16:creationId xmlns:a16="http://schemas.microsoft.com/office/drawing/2014/main" id="{73711E7B-F023-DF11-0F35-ADB68DDEE13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8884009"/>
      </p:ext>
    </p:extLst>
  </p:cSld>
  <p:clrMapOvr>
    <a:masterClrMapping/>
  </p:clrMapOvr>
  <p:transition>
    <p:cut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D68BC17E-5C32-FBC7-9F54-32B5F447DFAA}"/>
              </a:ext>
            </a:extLst>
          </p:cNvPr>
          <p:cNvPicPr>
            <a:picLocks noChangeAspect="1"/>
          </p:cNvPicPr>
          <p:nvPr/>
        </p:nvPicPr>
        <p:blipFill>
          <a:blip r:embed="rId3"/>
          <a:stretch>
            <a:fillRect/>
          </a:stretch>
        </p:blipFill>
        <p:spPr>
          <a:xfrm>
            <a:off x="589280" y="1981860"/>
            <a:ext cx="10718800" cy="2589481"/>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8610958" y="1981199"/>
            <a:ext cx="2695167" cy="259328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8109939" y="4264713"/>
            <a:ext cx="3778481" cy="151474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Production Hierarchy</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ea typeface="+mn-lt"/>
                <a:cs typeface="+mn-lt"/>
              </a:rPr>
              <a:t>Material Grouping Categories</a:t>
            </a: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Hide column if not needed</a:t>
            </a:r>
          </a:p>
        </p:txBody>
      </p:sp>
      <p:sp>
        <p:nvSpPr>
          <p:cNvPr id="4" name="Slide Number Placeholder 18">
            <a:extLst>
              <a:ext uri="{FF2B5EF4-FFF2-40B4-BE49-F238E27FC236}">
                <a16:creationId xmlns:a16="http://schemas.microsoft.com/office/drawing/2014/main" id="{85AA2610-6F6D-3E57-98F5-8B60EF11EAC0}"/>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5369875"/>
      </p:ext>
    </p:extLst>
  </p:cSld>
  <p:clrMapOvr>
    <a:masterClrMapping/>
  </p:clrMapOvr>
  <p:transition>
    <p:cut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 Excel&#10;&#10;Description automatically generated">
            <a:extLst>
              <a:ext uri="{FF2B5EF4-FFF2-40B4-BE49-F238E27FC236}">
                <a16:creationId xmlns:a16="http://schemas.microsoft.com/office/drawing/2014/main" id="{ED3FB1BF-BDAC-0BC4-E927-263BB2FA81D1}"/>
              </a:ext>
            </a:extLst>
          </p:cNvPr>
          <p:cNvPicPr>
            <a:picLocks noChangeAspect="1"/>
          </p:cNvPicPr>
          <p:nvPr/>
        </p:nvPicPr>
        <p:blipFill rotWithShape="1">
          <a:blip r:embed="rId3"/>
          <a:srcRect l="-30" r="32133" b="722"/>
          <a:stretch/>
        </p:blipFill>
        <p:spPr>
          <a:xfrm>
            <a:off x="586068" y="1621289"/>
            <a:ext cx="10722016" cy="4214361"/>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1021438" y="2194559"/>
            <a:ext cx="2695167" cy="363976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479779" y="4528873"/>
            <a:ext cx="3778481" cy="195162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Requested Delivery Date </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ea typeface="+mn-lt"/>
                <a:cs typeface="+mn-lt"/>
              </a:rPr>
              <a:t>Date RA requested material be delivered to Ship-To Destination</a:t>
            </a:r>
            <a:br>
              <a:rPr lang="en-US" sz="1600" b="1">
                <a:solidFill>
                  <a:schemeClr val="tx1"/>
                </a:solidFill>
                <a:latin typeface="Arial"/>
                <a:ea typeface="+mn-lt"/>
                <a:cs typeface="+mn-lt"/>
              </a:rPr>
            </a:br>
            <a:endParaRPr lang="en-US" sz="1600" b="1">
              <a:solidFill>
                <a:schemeClr val="tx1"/>
              </a:solidFill>
              <a:latin typeface="Arial"/>
              <a:ea typeface="+mn-lt"/>
              <a:cs typeface="+mn-lt"/>
            </a:endParaRPr>
          </a:p>
          <a:p>
            <a:pPr marL="285750" indent="-285750">
              <a:buFont typeface="Wingdings"/>
              <a:buChar char="§"/>
            </a:pPr>
            <a:r>
              <a:rPr lang="en-US" sz="1600" b="1">
                <a:solidFill>
                  <a:schemeClr val="tx1"/>
                </a:solidFill>
                <a:latin typeface="Arial"/>
                <a:cs typeface="Arial"/>
              </a:rPr>
              <a:t>Ship-To Destinations include warehouse and processors.</a:t>
            </a:r>
          </a:p>
        </p:txBody>
      </p:sp>
      <p:sp>
        <p:nvSpPr>
          <p:cNvPr id="5" name="Slide Number Placeholder 18">
            <a:extLst>
              <a:ext uri="{FF2B5EF4-FFF2-40B4-BE49-F238E27FC236}">
                <a16:creationId xmlns:a16="http://schemas.microsoft.com/office/drawing/2014/main" id="{E3220163-01BE-D271-D483-BC37A6759409}"/>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001855"/>
      </p:ext>
    </p:extLst>
  </p:cSld>
  <p:clrMapOvr>
    <a:masterClrMapping/>
  </p:clrMapOvr>
  <p:transition>
    <p:cut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 Excel&#10;&#10;Description automatically generated">
            <a:extLst>
              <a:ext uri="{FF2B5EF4-FFF2-40B4-BE49-F238E27FC236}">
                <a16:creationId xmlns:a16="http://schemas.microsoft.com/office/drawing/2014/main" id="{ED3FB1BF-BDAC-0BC4-E927-263BB2FA81D1}"/>
              </a:ext>
            </a:extLst>
          </p:cNvPr>
          <p:cNvPicPr>
            <a:picLocks noChangeAspect="1"/>
          </p:cNvPicPr>
          <p:nvPr/>
        </p:nvPicPr>
        <p:blipFill rotWithShape="1">
          <a:blip r:embed="rId3"/>
          <a:srcRect l="-30" r="32133" b="722"/>
          <a:stretch/>
        </p:blipFill>
        <p:spPr>
          <a:xfrm>
            <a:off x="586068" y="1621289"/>
            <a:ext cx="10722016" cy="4214361"/>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3642718" y="2194559"/>
            <a:ext cx="1872207" cy="363976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2816579" y="4528873"/>
            <a:ext cx="3778481" cy="195162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Date Received </a:t>
            </a:r>
            <a:br>
              <a:rPr lang="en-US" sz="1600" b="1">
                <a:latin typeface="Arial"/>
                <a:ea typeface="+mn-lt"/>
                <a:cs typeface="+mn-lt"/>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Date material was received at Ship-To Destination</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Ship-To Destinations include warehouse and processors.</a:t>
            </a:r>
            <a:endParaRPr lang="en-US">
              <a:solidFill>
                <a:schemeClr val="tx1"/>
              </a:solidFill>
            </a:endParaRPr>
          </a:p>
        </p:txBody>
      </p:sp>
      <p:sp>
        <p:nvSpPr>
          <p:cNvPr id="5" name="Slide Number Placeholder 18">
            <a:extLst>
              <a:ext uri="{FF2B5EF4-FFF2-40B4-BE49-F238E27FC236}">
                <a16:creationId xmlns:a16="http://schemas.microsoft.com/office/drawing/2014/main" id="{22611690-92DC-0BD6-B47A-D9834A7142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3856120"/>
      </p:ext>
    </p:extLst>
  </p:cSld>
  <p:clrMapOvr>
    <a:masterClrMapping/>
  </p:clrMapOvr>
  <p:transition>
    <p:cut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 Excel&#10;&#10;Description automatically generated">
            <a:extLst>
              <a:ext uri="{FF2B5EF4-FFF2-40B4-BE49-F238E27FC236}">
                <a16:creationId xmlns:a16="http://schemas.microsoft.com/office/drawing/2014/main" id="{ED3FB1BF-BDAC-0BC4-E927-263BB2FA81D1}"/>
              </a:ext>
            </a:extLst>
          </p:cNvPr>
          <p:cNvPicPr>
            <a:picLocks noChangeAspect="1"/>
          </p:cNvPicPr>
          <p:nvPr/>
        </p:nvPicPr>
        <p:blipFill rotWithShape="1">
          <a:blip r:embed="rId3"/>
          <a:srcRect l="-30" r="32133" b="722"/>
          <a:stretch/>
        </p:blipFill>
        <p:spPr>
          <a:xfrm>
            <a:off x="586068" y="1621289"/>
            <a:ext cx="10722016" cy="4214361"/>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5481678" y="2194559"/>
            <a:ext cx="1171167" cy="363976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4533619" y="5158793"/>
            <a:ext cx="3128241" cy="124042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ea typeface="+mn-lt"/>
                <a:cs typeface="+mn-lt"/>
              </a:rPr>
              <a:t>Program</a:t>
            </a:r>
            <a:br>
              <a:rPr lang="en-US" sz="1600" b="1">
                <a:solidFill>
                  <a:schemeClr val="tx1"/>
                </a:solidFill>
                <a:latin typeface="Arial"/>
                <a:ea typeface="+mn-lt"/>
                <a:cs typeface="+mn-lt"/>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Program under which requisition(s) was placed</a:t>
            </a:r>
          </a:p>
        </p:txBody>
      </p:sp>
      <p:sp>
        <p:nvSpPr>
          <p:cNvPr id="5" name="Slide Number Placeholder 18">
            <a:extLst>
              <a:ext uri="{FF2B5EF4-FFF2-40B4-BE49-F238E27FC236}">
                <a16:creationId xmlns:a16="http://schemas.microsoft.com/office/drawing/2014/main" id="{25289C36-0B43-6238-6C06-AF56D74F457D}"/>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8103788"/>
      </p:ext>
    </p:extLst>
  </p:cSld>
  <p:clrMapOvr>
    <a:masterClrMapping/>
  </p:clrMapOvr>
  <p:transition>
    <p:cut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 Excel&#10;&#10;Description automatically generated">
            <a:extLst>
              <a:ext uri="{FF2B5EF4-FFF2-40B4-BE49-F238E27FC236}">
                <a16:creationId xmlns:a16="http://schemas.microsoft.com/office/drawing/2014/main" id="{ED3FB1BF-BDAC-0BC4-E927-263BB2FA81D1}"/>
              </a:ext>
            </a:extLst>
          </p:cNvPr>
          <p:cNvPicPr>
            <a:picLocks noChangeAspect="1"/>
          </p:cNvPicPr>
          <p:nvPr/>
        </p:nvPicPr>
        <p:blipFill rotWithShape="1">
          <a:blip r:embed="rId3"/>
          <a:srcRect l="-30" r="32133" b="722"/>
          <a:stretch/>
        </p:blipFill>
        <p:spPr>
          <a:xfrm>
            <a:off x="586068" y="1621289"/>
            <a:ext cx="10722016" cy="4214361"/>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6609438" y="2194559"/>
            <a:ext cx="1994127" cy="363976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6138899" y="5118153"/>
            <a:ext cx="3128241" cy="124042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ea typeface="+mn-lt"/>
                <a:cs typeface="+mn-lt"/>
              </a:rPr>
              <a:t>Requested Quantity</a:t>
            </a:r>
            <a:br>
              <a:rPr lang="en-US" sz="1600" b="1">
                <a:solidFill>
                  <a:schemeClr val="tx1"/>
                </a:solidFill>
                <a:latin typeface="Arial"/>
                <a:ea typeface="+mn-lt"/>
                <a:cs typeface="+mn-lt"/>
              </a:rPr>
            </a:br>
            <a:endParaRPr lang="en-US" sz="1600" b="1">
              <a:solidFill>
                <a:schemeClr val="tx1"/>
              </a:solidFill>
              <a:latin typeface="Arial"/>
              <a:cs typeface="Arial"/>
            </a:endParaRPr>
          </a:p>
          <a:p>
            <a:pPr marL="285750" indent="-285750">
              <a:buFont typeface="Wingdings"/>
              <a:buChar char="§"/>
            </a:pPr>
            <a:r>
              <a:rPr lang="en-US" sz="1600" b="1">
                <a:solidFill>
                  <a:schemeClr val="tx1"/>
                </a:solidFill>
                <a:latin typeface="Arial"/>
                <a:cs typeface="Arial"/>
              </a:rPr>
              <a:t>Quantity of material requested by RA in cases or Lbs.</a:t>
            </a:r>
          </a:p>
        </p:txBody>
      </p:sp>
      <p:sp>
        <p:nvSpPr>
          <p:cNvPr id="5" name="Slide Number Placeholder 18">
            <a:extLst>
              <a:ext uri="{FF2B5EF4-FFF2-40B4-BE49-F238E27FC236}">
                <a16:creationId xmlns:a16="http://schemas.microsoft.com/office/drawing/2014/main" id="{01BD42C2-4E26-1E9A-9C1F-B58243DEFE18}"/>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9574939"/>
      </p:ext>
    </p:extLst>
  </p:cSld>
  <p:clrMapOvr>
    <a:masterClrMapping/>
  </p:clrMapOvr>
  <p:transition>
    <p:cut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able, Excel&#10;&#10;Description automatically generated">
            <a:extLst>
              <a:ext uri="{FF2B5EF4-FFF2-40B4-BE49-F238E27FC236}">
                <a16:creationId xmlns:a16="http://schemas.microsoft.com/office/drawing/2014/main" id="{ED3FB1BF-BDAC-0BC4-E927-263BB2FA81D1}"/>
              </a:ext>
            </a:extLst>
          </p:cNvPr>
          <p:cNvPicPr>
            <a:picLocks noChangeAspect="1"/>
          </p:cNvPicPr>
          <p:nvPr/>
        </p:nvPicPr>
        <p:blipFill rotWithShape="1">
          <a:blip r:embed="rId3"/>
          <a:srcRect l="-30" r="32133" b="722"/>
          <a:stretch/>
        </p:blipFill>
        <p:spPr>
          <a:xfrm>
            <a:off x="586068" y="1621289"/>
            <a:ext cx="10722016" cy="4214361"/>
          </a:xfrm>
          <a:prstGeom prst="rect">
            <a:avLst/>
          </a:prstGeom>
          <a:solidFill>
            <a:schemeClr val="accent4"/>
          </a:solidFill>
          <a:ln>
            <a:solidFill>
              <a:schemeClr val="accent4"/>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8590638" y="2245359"/>
            <a:ext cx="2725647" cy="363976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8059139" y="4914953"/>
            <a:ext cx="3778481" cy="142330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ea typeface="+mn-lt"/>
                <a:cs typeface="Arial"/>
              </a:rPr>
              <a:t>Entitlement/Bonus Indicator</a:t>
            </a:r>
            <a:br>
              <a:rPr lang="en-US" sz="1600" b="1">
                <a:latin typeface="Arial"/>
                <a:ea typeface="+mn-lt"/>
                <a:cs typeface="Arial"/>
              </a:rPr>
            </a:br>
            <a:br>
              <a:rPr lang="en-US" sz="1600" b="1">
                <a:latin typeface="Arial"/>
                <a:ea typeface="+mn-lt"/>
                <a:cs typeface="Arial"/>
              </a:rPr>
            </a:br>
            <a:r>
              <a:rPr lang="en-US" sz="1600" b="1">
                <a:solidFill>
                  <a:schemeClr val="tx1"/>
                </a:solidFill>
                <a:latin typeface="Arial"/>
                <a:ea typeface="+mn-lt"/>
                <a:cs typeface="Arial"/>
              </a:rPr>
              <a:t>Indicates whether material was requested using Entitlement or Bonus and the program year.</a:t>
            </a:r>
            <a:endParaRPr lang="en-US">
              <a:solidFill>
                <a:schemeClr val="tx1"/>
              </a:solidFill>
            </a:endParaRPr>
          </a:p>
        </p:txBody>
      </p:sp>
      <p:sp>
        <p:nvSpPr>
          <p:cNvPr id="5" name="Slide Number Placeholder 18">
            <a:extLst>
              <a:ext uri="{FF2B5EF4-FFF2-40B4-BE49-F238E27FC236}">
                <a16:creationId xmlns:a16="http://schemas.microsoft.com/office/drawing/2014/main" id="{E9A5B5C6-33A7-5003-EB41-183589FDEDEB}"/>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0839850"/>
      </p:ext>
    </p:extLst>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8C655177-683E-4F8C-8037-C5ED53F69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582160"/>
          </a:xfrm>
          <a:prstGeom prst="rect">
            <a:avLst/>
          </a:prstGeom>
        </p:spPr>
      </p:pic>
      <p:sp>
        <p:nvSpPr>
          <p:cNvPr id="3" name="Rectangle 2">
            <a:extLst>
              <a:ext uri="{FF2B5EF4-FFF2-40B4-BE49-F238E27FC236}">
                <a16:creationId xmlns:a16="http://schemas.microsoft.com/office/drawing/2014/main" id="{FF90FF5D-F9C5-427E-890E-81A5EE547BB6}"/>
              </a:ext>
            </a:extLst>
          </p:cNvPr>
          <p:cNvSpPr/>
          <p:nvPr/>
        </p:nvSpPr>
        <p:spPr>
          <a:xfrm>
            <a:off x="769815"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pic>
        <p:nvPicPr>
          <p:cNvPr id="5" name="Picture Placeholder 15">
            <a:extLst>
              <a:ext uri="{FF2B5EF4-FFF2-40B4-BE49-F238E27FC236}">
                <a16:creationId xmlns:a16="http://schemas.microsoft.com/office/drawing/2014/main" id="{CA1159B8-2E92-4A92-A9A5-3571B68151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2631"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4" name="Text Placeholder 3">
            <a:extLst>
              <a:ext uri="{FF2B5EF4-FFF2-40B4-BE49-F238E27FC236}">
                <a16:creationId xmlns:a16="http://schemas.microsoft.com/office/drawing/2014/main" id="{5269C3A6-9792-4138-BF6B-2C53BC74DEAF}"/>
              </a:ext>
            </a:extLst>
          </p:cNvPr>
          <p:cNvSpPr>
            <a:spLocks noGrp="1"/>
          </p:cNvSpPr>
          <p:nvPr>
            <p:ph type="body" sz="quarter" idx="10"/>
          </p:nvPr>
        </p:nvSpPr>
        <p:spPr/>
        <p:txBody>
          <a:bodyPr/>
          <a:lstStyle/>
          <a:p>
            <a:r>
              <a:rPr lang="en-US" dirty="0"/>
              <a:t>WHEN</a:t>
            </a:r>
          </a:p>
        </p:txBody>
      </p:sp>
      <p:sp>
        <p:nvSpPr>
          <p:cNvPr id="7" name="Text Placeholder 6">
            <a:extLst>
              <a:ext uri="{FF2B5EF4-FFF2-40B4-BE49-F238E27FC236}">
                <a16:creationId xmlns:a16="http://schemas.microsoft.com/office/drawing/2014/main" id="{44EF3C75-6F6F-4EBA-834D-02CEC4A8E64D}"/>
              </a:ext>
            </a:extLst>
          </p:cNvPr>
          <p:cNvSpPr>
            <a:spLocks noGrp="1"/>
          </p:cNvSpPr>
          <p:nvPr>
            <p:ph type="body" sz="quarter" idx="14"/>
          </p:nvPr>
        </p:nvSpPr>
        <p:spPr>
          <a:xfrm>
            <a:off x="958605" y="4232414"/>
            <a:ext cx="4484320" cy="1873624"/>
          </a:xfrm>
        </p:spPr>
        <p:txBody>
          <a:bodyPr/>
          <a:lstStyle/>
          <a:p>
            <a:r>
              <a:rPr lang="en-US" sz="2800" dirty="0"/>
              <a:t>Run this report </a:t>
            </a:r>
            <a:r>
              <a:rPr lang="en-US" sz="2800" b="1" i="1" dirty="0"/>
              <a:t>after</a:t>
            </a:r>
            <a:r>
              <a:rPr lang="en-US" sz="2800" dirty="0"/>
              <a:t> placing requisitions for materials in WBSCM.</a:t>
            </a:r>
          </a:p>
          <a:p>
            <a:endParaRPr lang="en-US" dirty="0"/>
          </a:p>
        </p:txBody>
      </p:sp>
      <p:sp>
        <p:nvSpPr>
          <p:cNvPr id="12" name="Slide Number Placeholder 11">
            <a:extLst>
              <a:ext uri="{FF2B5EF4-FFF2-40B4-BE49-F238E27FC236}">
                <a16:creationId xmlns:a16="http://schemas.microsoft.com/office/drawing/2014/main" id="{185CDA45-D066-4708-847E-AAC4E18328A4}"/>
              </a:ext>
            </a:extLst>
          </p:cNvPr>
          <p:cNvSpPr>
            <a:spLocks noGrp="1"/>
          </p:cNvSpPr>
          <p:nvPr>
            <p:ph type="sldNum" sz="quarter" idx="16"/>
          </p:nvPr>
        </p:nvSpPr>
        <p:spPr/>
        <p:txBody>
          <a:bodyPr/>
          <a:lstStyle/>
          <a:p>
            <a:fld id="{4179449E-6FBB-2343-B3AE-D1EFA46A6E77}" type="slidenum">
              <a:rPr lang="en-US" smtClean="0"/>
              <a:pPr/>
              <a:t>8</a:t>
            </a:fld>
            <a:endParaRPr lang="en-US" dirty="0"/>
          </a:p>
        </p:txBody>
      </p:sp>
      <p:sp>
        <p:nvSpPr>
          <p:cNvPr id="6" name="Rectangle 5">
            <a:extLst>
              <a:ext uri="{FF2B5EF4-FFF2-40B4-BE49-F238E27FC236}">
                <a16:creationId xmlns:a16="http://schemas.microsoft.com/office/drawing/2014/main" id="{FA68FCE5-7C98-D1E6-A7EE-C14A258C6E6D}"/>
              </a:ext>
            </a:extLst>
          </p:cNvPr>
          <p:cNvSpPr/>
          <p:nvPr/>
        </p:nvSpPr>
        <p:spPr>
          <a:xfrm>
            <a:off x="6530874"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pic>
        <p:nvPicPr>
          <p:cNvPr id="8" name="Picture Placeholder 15">
            <a:extLst>
              <a:ext uri="{FF2B5EF4-FFF2-40B4-BE49-F238E27FC236}">
                <a16:creationId xmlns:a16="http://schemas.microsoft.com/office/drawing/2014/main" id="{FCBF181C-CA35-28D9-EB93-A639120B6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3690"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9" name="Text Placeholder 6">
            <a:extLst>
              <a:ext uri="{FF2B5EF4-FFF2-40B4-BE49-F238E27FC236}">
                <a16:creationId xmlns:a16="http://schemas.microsoft.com/office/drawing/2014/main" id="{E78A5E1A-0747-8BA2-8384-A3796925711C}"/>
              </a:ext>
            </a:extLst>
          </p:cNvPr>
          <p:cNvSpPr txBox="1">
            <a:spLocks/>
          </p:cNvSpPr>
          <p:nvPr/>
        </p:nvSpPr>
        <p:spPr>
          <a:xfrm>
            <a:off x="6719664" y="4697506"/>
            <a:ext cx="4484320" cy="1873624"/>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10" name="Text Placeholder 3">
            <a:extLst>
              <a:ext uri="{FF2B5EF4-FFF2-40B4-BE49-F238E27FC236}">
                <a16:creationId xmlns:a16="http://schemas.microsoft.com/office/drawing/2014/main" id="{F6B61CFC-3D65-D288-273A-3283245F9311}"/>
              </a:ext>
            </a:extLst>
          </p:cNvPr>
          <p:cNvSpPr txBox="1">
            <a:spLocks/>
          </p:cNvSpPr>
          <p:nvPr/>
        </p:nvSpPr>
        <p:spPr>
          <a:xfrm>
            <a:off x="6690172" y="3165958"/>
            <a:ext cx="4484320" cy="1066456"/>
          </a:xfrm>
          <a:prstGeom prst="rect">
            <a:avLst/>
          </a:prstGeom>
          <a:effectLst>
            <a:outerShdw blurRad="50800" dist="38100" dir="5400000" algn="t" rotWithShape="0">
              <a:prstClr val="black">
                <a:alpha val="40000"/>
              </a:prstClr>
            </a:outerShdw>
          </a:effectLst>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4000" b="1"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WHY</a:t>
            </a:r>
          </a:p>
        </p:txBody>
      </p:sp>
      <p:sp>
        <p:nvSpPr>
          <p:cNvPr id="13" name="Text Placeholder 6">
            <a:extLst>
              <a:ext uri="{FF2B5EF4-FFF2-40B4-BE49-F238E27FC236}">
                <a16:creationId xmlns:a16="http://schemas.microsoft.com/office/drawing/2014/main" id="{18DF7FB8-3AA6-5D06-D49E-833EF50FE1CE}"/>
              </a:ext>
            </a:extLst>
          </p:cNvPr>
          <p:cNvSpPr txBox="1">
            <a:spLocks/>
          </p:cNvSpPr>
          <p:nvPr/>
        </p:nvSpPr>
        <p:spPr>
          <a:xfrm>
            <a:off x="6775927" y="4232414"/>
            <a:ext cx="4484320" cy="1873624"/>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800" dirty="0"/>
              <a:t>To monitor the status and information for material line items through the order life cycle.</a:t>
            </a:r>
          </a:p>
          <a:p>
            <a:endParaRPr lang="en-US" sz="2800" dirty="0"/>
          </a:p>
        </p:txBody>
      </p:sp>
      <p:sp>
        <p:nvSpPr>
          <p:cNvPr id="11" name="Slide Number Placeholder 18">
            <a:extLst>
              <a:ext uri="{FF2B5EF4-FFF2-40B4-BE49-F238E27FC236}">
                <a16:creationId xmlns:a16="http://schemas.microsoft.com/office/drawing/2014/main" id="{92F7A72D-DD93-31FA-F03A-790EAB97D3B6}"/>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13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able, Excel&#10;&#10;Description automatically generated">
            <a:extLst>
              <a:ext uri="{FF2B5EF4-FFF2-40B4-BE49-F238E27FC236}">
                <a16:creationId xmlns:a16="http://schemas.microsoft.com/office/drawing/2014/main" id="{9046B812-08A2-2020-F7A4-10F71F44C9B0}"/>
              </a:ext>
            </a:extLst>
          </p:cNvPr>
          <p:cNvPicPr>
            <a:picLocks noChangeAspect="1"/>
          </p:cNvPicPr>
          <p:nvPr/>
        </p:nvPicPr>
        <p:blipFill>
          <a:blip r:embed="rId3"/>
          <a:stretch>
            <a:fillRect/>
          </a:stretch>
        </p:blipFill>
        <p:spPr>
          <a:xfrm>
            <a:off x="2499360" y="1580806"/>
            <a:ext cx="7193280" cy="4133268"/>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2972158" y="2143759"/>
            <a:ext cx="1445487" cy="348736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1861539" y="4660953"/>
            <a:ext cx="3778481" cy="142330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Sales Unit</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Unit of Measure in cases or Lbs.</a:t>
            </a:r>
          </a:p>
        </p:txBody>
      </p:sp>
      <p:sp>
        <p:nvSpPr>
          <p:cNvPr id="4" name="Slide Number Placeholder 18">
            <a:extLst>
              <a:ext uri="{FF2B5EF4-FFF2-40B4-BE49-F238E27FC236}">
                <a16:creationId xmlns:a16="http://schemas.microsoft.com/office/drawing/2014/main" id="{D70B3F71-2B78-FAE3-7E0E-CCBDE4A7AAAE}"/>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9080725"/>
      </p:ext>
    </p:extLst>
  </p:cSld>
  <p:clrMapOvr>
    <a:masterClrMapping/>
  </p:clrMapOvr>
  <p:transition>
    <p:cut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able, Excel&#10;&#10;Description automatically generated">
            <a:extLst>
              <a:ext uri="{FF2B5EF4-FFF2-40B4-BE49-F238E27FC236}">
                <a16:creationId xmlns:a16="http://schemas.microsoft.com/office/drawing/2014/main" id="{9046B812-08A2-2020-F7A4-10F71F44C9B0}"/>
              </a:ext>
            </a:extLst>
          </p:cNvPr>
          <p:cNvPicPr>
            <a:picLocks noChangeAspect="1"/>
          </p:cNvPicPr>
          <p:nvPr/>
        </p:nvPicPr>
        <p:blipFill>
          <a:blip r:embed="rId3"/>
          <a:stretch>
            <a:fillRect/>
          </a:stretch>
        </p:blipFill>
        <p:spPr>
          <a:xfrm>
            <a:off x="2499360" y="1580806"/>
            <a:ext cx="7193280" cy="4133268"/>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4374238" y="2123439"/>
            <a:ext cx="2237967" cy="357880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3842739" y="4874313"/>
            <a:ext cx="3778481" cy="142330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Net Dollar Value</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Dollar value of cases/lbs.</a:t>
            </a:r>
          </a:p>
        </p:txBody>
      </p:sp>
      <p:sp>
        <p:nvSpPr>
          <p:cNvPr id="4" name="Slide Number Placeholder 18">
            <a:extLst>
              <a:ext uri="{FF2B5EF4-FFF2-40B4-BE49-F238E27FC236}">
                <a16:creationId xmlns:a16="http://schemas.microsoft.com/office/drawing/2014/main" id="{366CEF96-FD14-4AD5-D126-8A7C3BF00A62}"/>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6075510"/>
      </p:ext>
    </p:extLst>
  </p:cSld>
  <p:clrMapOvr>
    <a:masterClrMapping/>
  </p:clrMapOvr>
  <p:transition>
    <p:cut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able, Excel&#10;&#10;Description automatically generated">
            <a:extLst>
              <a:ext uri="{FF2B5EF4-FFF2-40B4-BE49-F238E27FC236}">
                <a16:creationId xmlns:a16="http://schemas.microsoft.com/office/drawing/2014/main" id="{9046B812-08A2-2020-F7A4-10F71F44C9B0}"/>
              </a:ext>
            </a:extLst>
          </p:cNvPr>
          <p:cNvPicPr>
            <a:picLocks noChangeAspect="1"/>
          </p:cNvPicPr>
          <p:nvPr/>
        </p:nvPicPr>
        <p:blipFill>
          <a:blip r:embed="rId3"/>
          <a:stretch>
            <a:fillRect/>
          </a:stretch>
        </p:blipFill>
        <p:spPr>
          <a:xfrm>
            <a:off x="2499360" y="1580806"/>
            <a:ext cx="7193280" cy="4133268"/>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6568798" y="2133599"/>
            <a:ext cx="1384527" cy="357880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5600419" y="4996233"/>
            <a:ext cx="3778481" cy="142330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Cost of material by the Lb.</a:t>
            </a:r>
          </a:p>
        </p:txBody>
      </p:sp>
      <p:sp>
        <p:nvSpPr>
          <p:cNvPr id="4" name="Slide Number Placeholder 18">
            <a:extLst>
              <a:ext uri="{FF2B5EF4-FFF2-40B4-BE49-F238E27FC236}">
                <a16:creationId xmlns:a16="http://schemas.microsoft.com/office/drawing/2014/main" id="{5765C944-0216-A8E3-E0C3-AADB4AB03576}"/>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4697746"/>
      </p:ext>
    </p:extLst>
  </p:cSld>
  <p:clrMapOvr>
    <a:masterClrMapping/>
  </p:clrMapOvr>
  <p:transition>
    <p:cut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able, Excel&#10;&#10;Description automatically generated">
            <a:extLst>
              <a:ext uri="{FF2B5EF4-FFF2-40B4-BE49-F238E27FC236}">
                <a16:creationId xmlns:a16="http://schemas.microsoft.com/office/drawing/2014/main" id="{9046B812-08A2-2020-F7A4-10F71F44C9B0}"/>
              </a:ext>
            </a:extLst>
          </p:cNvPr>
          <p:cNvPicPr>
            <a:picLocks noChangeAspect="1"/>
          </p:cNvPicPr>
          <p:nvPr/>
        </p:nvPicPr>
        <p:blipFill>
          <a:blip r:embed="rId3"/>
          <a:stretch>
            <a:fillRect/>
          </a:stretch>
        </p:blipFill>
        <p:spPr>
          <a:xfrm>
            <a:off x="2499360" y="1580806"/>
            <a:ext cx="7193280" cy="4133268"/>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7930238" y="2133599"/>
            <a:ext cx="1709647" cy="357880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6860259" y="4742233"/>
            <a:ext cx="4205201" cy="165698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Sales Order Number</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USDA Assigned Sales Order #</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Sales Order Numbers begin with the number 5.</a:t>
            </a:r>
          </a:p>
        </p:txBody>
      </p:sp>
      <p:sp>
        <p:nvSpPr>
          <p:cNvPr id="4" name="Slide Number Placeholder 18">
            <a:extLst>
              <a:ext uri="{FF2B5EF4-FFF2-40B4-BE49-F238E27FC236}">
                <a16:creationId xmlns:a16="http://schemas.microsoft.com/office/drawing/2014/main" id="{0A0F2086-E800-6C2B-9AE8-6FF4B3F6851F}"/>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2661760"/>
      </p:ext>
    </p:extLst>
  </p:cSld>
  <p:clrMapOvr>
    <a:masterClrMapping/>
  </p:clrMapOvr>
  <p:transition>
    <p:cut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 Excel&#10;&#10;Description automatically generated">
            <a:extLst>
              <a:ext uri="{FF2B5EF4-FFF2-40B4-BE49-F238E27FC236}">
                <a16:creationId xmlns:a16="http://schemas.microsoft.com/office/drawing/2014/main" id="{4E2C7BCF-55E7-54BE-6696-A04C2DD1B521}"/>
              </a:ext>
            </a:extLst>
          </p:cNvPr>
          <p:cNvPicPr>
            <a:picLocks noChangeAspect="1"/>
          </p:cNvPicPr>
          <p:nvPr/>
        </p:nvPicPr>
        <p:blipFill>
          <a:blip r:embed="rId3"/>
          <a:stretch>
            <a:fillRect/>
          </a:stretch>
        </p:blipFill>
        <p:spPr>
          <a:xfrm>
            <a:off x="583096" y="1601384"/>
            <a:ext cx="9049026" cy="4350970"/>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1061195" y="2166729"/>
            <a:ext cx="2372255" cy="37334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366694" y="4830581"/>
            <a:ext cx="3708245" cy="131463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Sales Order Item Number</a:t>
            </a:r>
          </a:p>
          <a:p>
            <a:pPr algn="ct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Line number of material listed on Sales Order</a:t>
            </a:r>
          </a:p>
        </p:txBody>
      </p:sp>
      <p:sp>
        <p:nvSpPr>
          <p:cNvPr id="5" name="Slide Number Placeholder 18">
            <a:extLst>
              <a:ext uri="{FF2B5EF4-FFF2-40B4-BE49-F238E27FC236}">
                <a16:creationId xmlns:a16="http://schemas.microsoft.com/office/drawing/2014/main" id="{33881387-1B13-5FC0-2CFF-9FD45989C506}"/>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587526"/>
      </p:ext>
    </p:extLst>
  </p:cSld>
  <p:clrMapOvr>
    <a:masterClrMapping/>
  </p:clrMapOvr>
  <p:transition>
    <p:cut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 Excel&#10;&#10;Description automatically generated">
            <a:extLst>
              <a:ext uri="{FF2B5EF4-FFF2-40B4-BE49-F238E27FC236}">
                <a16:creationId xmlns:a16="http://schemas.microsoft.com/office/drawing/2014/main" id="{4E2C7BCF-55E7-54BE-6696-A04C2DD1B521}"/>
              </a:ext>
            </a:extLst>
          </p:cNvPr>
          <p:cNvPicPr>
            <a:picLocks noChangeAspect="1"/>
          </p:cNvPicPr>
          <p:nvPr/>
        </p:nvPicPr>
        <p:blipFill>
          <a:blip r:embed="rId3"/>
          <a:stretch>
            <a:fillRect/>
          </a:stretch>
        </p:blipFill>
        <p:spPr>
          <a:xfrm>
            <a:off x="583096" y="1601384"/>
            <a:ext cx="9049026" cy="4350970"/>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3435543" y="2166729"/>
            <a:ext cx="2504776" cy="37334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1791303" y="4134842"/>
            <a:ext cx="6391808" cy="225332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Sales Order Status</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Status of the material</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Items that have arrived at the Ship-To destination and have been </a:t>
            </a:r>
            <a:r>
              <a:rPr lang="en-US" sz="1600" b="1" i="1" u="sng">
                <a:solidFill>
                  <a:schemeClr val="tx1"/>
                </a:solidFill>
                <a:latin typeface="Arial"/>
                <a:cs typeface="Arial"/>
              </a:rPr>
              <a:t>receipted</a:t>
            </a:r>
            <a:r>
              <a:rPr lang="en-US" sz="1600" b="1" i="1">
                <a:solidFill>
                  <a:schemeClr val="tx1"/>
                </a:solidFill>
                <a:latin typeface="Arial"/>
                <a:cs typeface="Arial"/>
              </a:rPr>
              <a:t> </a:t>
            </a:r>
            <a:r>
              <a:rPr lang="en-US" sz="1600" b="1">
                <a:solidFill>
                  <a:schemeClr val="tx1"/>
                </a:solidFill>
                <a:latin typeface="Arial"/>
                <a:cs typeface="Arial"/>
              </a:rPr>
              <a:t>will appear in this report</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All items on this report should appear as "Order Received"</a:t>
            </a:r>
          </a:p>
        </p:txBody>
      </p:sp>
      <p:sp>
        <p:nvSpPr>
          <p:cNvPr id="5" name="Slide Number Placeholder 18">
            <a:extLst>
              <a:ext uri="{FF2B5EF4-FFF2-40B4-BE49-F238E27FC236}">
                <a16:creationId xmlns:a16="http://schemas.microsoft.com/office/drawing/2014/main" id="{BA4F3C06-84B6-1B68-EAFF-82B6D15E387D}"/>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8225905"/>
      </p:ext>
    </p:extLst>
  </p:cSld>
  <p:clrMapOvr>
    <a:masterClrMapping/>
  </p:clrMapOvr>
  <p:transition>
    <p:cut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 Excel&#10;&#10;Description automatically generated">
            <a:extLst>
              <a:ext uri="{FF2B5EF4-FFF2-40B4-BE49-F238E27FC236}">
                <a16:creationId xmlns:a16="http://schemas.microsoft.com/office/drawing/2014/main" id="{4E2C7BCF-55E7-54BE-6696-A04C2DD1B521}"/>
              </a:ext>
            </a:extLst>
          </p:cNvPr>
          <p:cNvPicPr>
            <a:picLocks noChangeAspect="1"/>
          </p:cNvPicPr>
          <p:nvPr/>
        </p:nvPicPr>
        <p:blipFill>
          <a:blip r:embed="rId3"/>
          <a:stretch>
            <a:fillRect/>
          </a:stretch>
        </p:blipFill>
        <p:spPr>
          <a:xfrm>
            <a:off x="583096" y="1601384"/>
            <a:ext cx="9049026" cy="4350970"/>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5942413" y="2221946"/>
            <a:ext cx="2261820" cy="37334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5027042" y="4786407"/>
            <a:ext cx="4415027" cy="165698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Purchase Order Number</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Purchase Orders begin with the number 4</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Hide column if not needed</a:t>
            </a:r>
          </a:p>
        </p:txBody>
      </p:sp>
      <p:sp>
        <p:nvSpPr>
          <p:cNvPr id="5" name="Slide Number Placeholder 18">
            <a:extLst>
              <a:ext uri="{FF2B5EF4-FFF2-40B4-BE49-F238E27FC236}">
                <a16:creationId xmlns:a16="http://schemas.microsoft.com/office/drawing/2014/main" id="{6BEB5A50-7F2F-3454-510C-AED9E9B92FFB}"/>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6088370"/>
      </p:ext>
    </p:extLst>
  </p:cSld>
  <p:clrMapOvr>
    <a:masterClrMapping/>
  </p:clrMapOvr>
  <p:transition>
    <p:cut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 Excel&#10;&#10;Description automatically generated">
            <a:extLst>
              <a:ext uri="{FF2B5EF4-FFF2-40B4-BE49-F238E27FC236}">
                <a16:creationId xmlns:a16="http://schemas.microsoft.com/office/drawing/2014/main" id="{4E2C7BCF-55E7-54BE-6696-A04C2DD1B521}"/>
              </a:ext>
            </a:extLst>
          </p:cNvPr>
          <p:cNvPicPr>
            <a:picLocks noChangeAspect="1"/>
          </p:cNvPicPr>
          <p:nvPr/>
        </p:nvPicPr>
        <p:blipFill>
          <a:blip r:embed="rId3"/>
          <a:stretch>
            <a:fillRect/>
          </a:stretch>
        </p:blipFill>
        <p:spPr>
          <a:xfrm>
            <a:off x="583096" y="1601384"/>
            <a:ext cx="9049026" cy="4350970"/>
          </a:xfrm>
          <a:prstGeom prst="rect">
            <a:avLst/>
          </a:prstGeom>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167943"/>
            <a:ext cx="10720033" cy="1318895"/>
          </a:xfrm>
          <a:ln w="28575">
            <a:solidFill>
              <a:schemeClr val="tx1"/>
            </a:solidFill>
          </a:ln>
        </p:spPr>
        <p:txBody>
          <a:bodyPr lIns="91440" tIns="45720" rIns="91440" bIns="45720" anchor="t">
            <a:normAutofit lnSpcReduction="10000"/>
          </a:bodyPr>
          <a:lstStyle/>
          <a:p>
            <a:pPr algn="ctr"/>
            <a:r>
              <a:rPr lang="en-US" sz="4400">
                <a:latin typeface="Arial"/>
                <a:cs typeface="Arial"/>
              </a:rPr>
              <a:t>Running Value of Commodities Received-RA  Report</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Rectangle 9">
            <a:extLst>
              <a:ext uri="{FF2B5EF4-FFF2-40B4-BE49-F238E27FC236}">
                <a16:creationId xmlns:a16="http://schemas.microsoft.com/office/drawing/2014/main" id="{6C2D8645-67D3-1649-D888-3A0C8DFCD479}"/>
              </a:ext>
            </a:extLst>
          </p:cNvPr>
          <p:cNvSpPr/>
          <p:nvPr/>
        </p:nvSpPr>
        <p:spPr>
          <a:xfrm>
            <a:off x="8106935" y="2221946"/>
            <a:ext cx="1466690" cy="373341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4E7AC176-5425-2FFF-3151-B27D0D7B8264}"/>
              </a:ext>
            </a:extLst>
          </p:cNvPr>
          <p:cNvSpPr/>
          <p:nvPr/>
        </p:nvSpPr>
        <p:spPr>
          <a:xfrm>
            <a:off x="6838173" y="4874755"/>
            <a:ext cx="3343810" cy="1082721"/>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Purchase Order Item Number</a:t>
            </a:r>
            <a:br>
              <a:rPr lang="en-US" sz="1600" b="1">
                <a:solidFill>
                  <a:schemeClr val="tx1"/>
                </a:solidFill>
                <a:latin typeface="Arial"/>
                <a:cs typeface="Arial"/>
              </a:rPr>
            </a:br>
            <a:endParaRPr lang="en-US" sz="1600" b="1">
              <a:solidFill>
                <a:schemeClr val="tx1"/>
              </a:solidFill>
              <a:latin typeface="Arial"/>
              <a:cs typeface="Arial"/>
            </a:endParaRPr>
          </a:p>
          <a:p>
            <a:pPr marL="285750" indent="-285750">
              <a:buFont typeface="Arial"/>
              <a:buChar char="•"/>
            </a:pPr>
            <a:r>
              <a:rPr lang="en-US" sz="1600" b="1">
                <a:solidFill>
                  <a:schemeClr val="tx1"/>
                </a:solidFill>
                <a:latin typeface="Arial"/>
                <a:cs typeface="Arial"/>
              </a:rPr>
              <a:t>Hide column if not needed</a:t>
            </a:r>
          </a:p>
        </p:txBody>
      </p:sp>
      <p:sp>
        <p:nvSpPr>
          <p:cNvPr id="5" name="Slide Number Placeholder 18">
            <a:extLst>
              <a:ext uri="{FF2B5EF4-FFF2-40B4-BE49-F238E27FC236}">
                <a16:creationId xmlns:a16="http://schemas.microsoft.com/office/drawing/2014/main" id="{75860BC0-472F-4F6B-629C-AEFBC374FD8C}"/>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7814278"/>
      </p:ext>
    </p:extLst>
  </p:cSld>
  <p:clrMapOvr>
    <a:masterClrMapping/>
  </p:clrMapOvr>
  <p:transition>
    <p:cut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solidFill>
                  <a:schemeClr val="tx1"/>
                </a:solidFill>
                <a:latin typeface="Arial"/>
                <a:cs typeface="Arial"/>
              </a:rPr>
              <a:t>Knowledge Check: </a:t>
            </a:r>
            <a:endParaRPr lang="en-US" sz="3200">
              <a:solidFill>
                <a:schemeClr val="tx1"/>
              </a:solidFil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TextBox 5">
            <a:extLst>
              <a:ext uri="{FF2B5EF4-FFF2-40B4-BE49-F238E27FC236}">
                <a16:creationId xmlns:a16="http://schemas.microsoft.com/office/drawing/2014/main" id="{DADD2B5D-2B6C-50C7-96CF-37604674E74B}"/>
              </a:ext>
            </a:extLst>
          </p:cNvPr>
          <p:cNvSpPr txBox="1"/>
          <p:nvPr/>
        </p:nvSpPr>
        <p:spPr>
          <a:xfrm>
            <a:off x="312626" y="4907904"/>
            <a:ext cx="615139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solidFill>
                <a:srgbClr val="7030A0"/>
              </a:solidFill>
            </a:endParaRPr>
          </a:p>
          <a:p>
            <a:r>
              <a:rPr lang="en-US" sz="2400" b="1">
                <a:solidFill>
                  <a:srgbClr val="7030A0"/>
                </a:solidFill>
                <a:ea typeface="+mn-lt"/>
                <a:cs typeface="+mn-lt"/>
                <a:hlinkClick r:id="rId3">
                  <a:extLst>
                    <a:ext uri="{A12FA001-AC4F-418D-AE19-62706E023703}">
                      <ahyp:hlinkClr xmlns:ahyp="http://schemas.microsoft.com/office/drawing/2018/hyperlinkcolor" val="tx"/>
                    </a:ext>
                  </a:extLst>
                </a:hlinkClick>
              </a:rPr>
              <a:t>https://forms.office.com/r/bUNFgFYbLT</a:t>
            </a:r>
          </a:p>
          <a:p>
            <a:endParaRPr lang="en-US"/>
          </a:p>
        </p:txBody>
      </p:sp>
      <p:sp>
        <p:nvSpPr>
          <p:cNvPr id="8" name="TextBox 7">
            <a:extLst>
              <a:ext uri="{FF2B5EF4-FFF2-40B4-BE49-F238E27FC236}">
                <a16:creationId xmlns:a16="http://schemas.microsoft.com/office/drawing/2014/main" id="{DCD8BBA0-DD62-9F08-55EA-92704267E9F8}"/>
              </a:ext>
            </a:extLst>
          </p:cNvPr>
          <p:cNvSpPr txBox="1"/>
          <p:nvPr/>
        </p:nvSpPr>
        <p:spPr>
          <a:xfrm>
            <a:off x="898161" y="1074295"/>
            <a:ext cx="490615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rPr>
              <a:t>Scan QR Code or visit the Link below to access the Knowledge Check</a:t>
            </a:r>
            <a:endParaRPr lang="en-US" sz="2800"/>
          </a:p>
        </p:txBody>
      </p:sp>
      <p:pic>
        <p:nvPicPr>
          <p:cNvPr id="10" name="Picture 11" descr="A person sitting on a chair using a computer&#10;&#10;Description automatically generated">
            <a:extLst>
              <a:ext uri="{FF2B5EF4-FFF2-40B4-BE49-F238E27FC236}">
                <a16:creationId xmlns:a16="http://schemas.microsoft.com/office/drawing/2014/main" id="{79B9512D-6E96-006D-8499-C64BB41A6643}"/>
              </a:ext>
            </a:extLst>
          </p:cNvPr>
          <p:cNvPicPr>
            <a:picLocks noChangeAspect="1"/>
          </p:cNvPicPr>
          <p:nvPr/>
        </p:nvPicPr>
        <p:blipFill>
          <a:blip r:embed="rId4"/>
          <a:stretch>
            <a:fillRect/>
          </a:stretch>
        </p:blipFill>
        <p:spPr>
          <a:xfrm>
            <a:off x="6185941" y="1494277"/>
            <a:ext cx="5628805" cy="3444724"/>
          </a:xfrm>
          <a:prstGeom prst="rect">
            <a:avLst/>
          </a:prstGeom>
        </p:spPr>
      </p:pic>
      <p:pic>
        <p:nvPicPr>
          <p:cNvPr id="4" name="Picture 4" descr="A qr code with a few black squares&#10;&#10;Description automatically generated">
            <a:extLst>
              <a:ext uri="{FF2B5EF4-FFF2-40B4-BE49-F238E27FC236}">
                <a16:creationId xmlns:a16="http://schemas.microsoft.com/office/drawing/2014/main" id="{8541C755-554A-6F3E-6EB3-1620B6ED073E}"/>
              </a:ext>
            </a:extLst>
          </p:cNvPr>
          <p:cNvPicPr>
            <a:picLocks noChangeAspect="1"/>
          </p:cNvPicPr>
          <p:nvPr/>
        </p:nvPicPr>
        <p:blipFill>
          <a:blip r:embed="rId5"/>
          <a:stretch>
            <a:fillRect/>
          </a:stretch>
        </p:blipFill>
        <p:spPr>
          <a:xfrm>
            <a:off x="1975454" y="2516805"/>
            <a:ext cx="2711869" cy="2838292"/>
          </a:xfrm>
          <a:prstGeom prst="rect">
            <a:avLst/>
          </a:prstGeom>
        </p:spPr>
      </p:pic>
    </p:spTree>
    <p:extLst>
      <p:ext uri="{BB962C8B-B14F-4D97-AF65-F5344CB8AC3E}">
        <p14:creationId xmlns:p14="http://schemas.microsoft.com/office/powerpoint/2010/main" val="326624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E381E6-6D94-3B56-A2F9-7011573862ED}"/>
              </a:ext>
            </a:extLst>
          </p:cNvPr>
          <p:cNvSpPr/>
          <p:nvPr/>
        </p:nvSpPr>
        <p:spPr>
          <a:xfrm>
            <a:off x="508458" y="280233"/>
            <a:ext cx="10718534" cy="6320591"/>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45720" rIns="288000" bIns="45720" rtlCol="0" anchor="ctr"/>
          <a:lstStyle/>
          <a:p>
            <a:pPr>
              <a:spcAft>
                <a:spcPts val="600"/>
              </a:spcAft>
            </a:pPr>
            <a:endParaRPr lang="en-US" sz="3600" b="1">
              <a:solidFill>
                <a:srgbClr val="FFFFFF"/>
              </a:solidFill>
              <a:highlight>
                <a:srgbClr val="008000"/>
              </a:highlight>
              <a:latin typeface="Rockwell" panose="02060603020205020403" pitchFamily="18" charset="0"/>
            </a:endParaRPr>
          </a:p>
        </p:txBody>
      </p:sp>
      <p:sp>
        <p:nvSpPr>
          <p:cNvPr id="4" name="Slide Number Placeholder 3">
            <a:extLst>
              <a:ext uri="{FF2B5EF4-FFF2-40B4-BE49-F238E27FC236}">
                <a16:creationId xmlns:a16="http://schemas.microsoft.com/office/drawing/2014/main" id="{38BA26E8-37A3-47A7-B62C-82E341AAAE23}"/>
              </a:ext>
            </a:extLst>
          </p:cNvPr>
          <p:cNvSpPr>
            <a:spLocks noGrp="1"/>
          </p:cNvSpPr>
          <p:nvPr>
            <p:ph type="sldNum" sz="quarter" idx="16"/>
          </p:nvPr>
        </p:nvSpPr>
        <p:spPr/>
        <p:txBody>
          <a:bodyPr/>
          <a:lstStyle/>
          <a:p>
            <a:fld id="{4179449E-6FBB-2343-B3AE-D1EFA46A6E77}" type="slidenum">
              <a:rPr lang="en-US" dirty="0" smtClean="0"/>
              <a:pPr/>
              <a:t>89</a:t>
            </a:fld>
            <a:endParaRPr lang="en-US"/>
          </a:p>
        </p:txBody>
      </p:sp>
      <p:graphicFrame>
        <p:nvGraphicFramePr>
          <p:cNvPr id="6" name="Table 5">
            <a:extLst>
              <a:ext uri="{FF2B5EF4-FFF2-40B4-BE49-F238E27FC236}">
                <a16:creationId xmlns:a16="http://schemas.microsoft.com/office/drawing/2014/main" id="{A9CA4037-622D-AF64-CCE0-C24063BB949C}"/>
              </a:ext>
            </a:extLst>
          </p:cNvPr>
          <p:cNvGraphicFramePr>
            <a:graphicFrameLocks noGrp="1"/>
          </p:cNvGraphicFramePr>
          <p:nvPr>
            <p:extLst>
              <p:ext uri="{D42A27DB-BD31-4B8C-83A1-F6EECF244321}">
                <p14:modId xmlns:p14="http://schemas.microsoft.com/office/powerpoint/2010/main" val="4147687375"/>
              </p:ext>
            </p:extLst>
          </p:nvPr>
        </p:nvGraphicFramePr>
        <p:xfrm>
          <a:off x="6049205" y="1542639"/>
          <a:ext cx="5031053" cy="415605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31053">
                  <a:extLst>
                    <a:ext uri="{9D8B030D-6E8A-4147-A177-3AD203B41FA5}">
                      <a16:colId xmlns:a16="http://schemas.microsoft.com/office/drawing/2014/main" val="3411192046"/>
                    </a:ext>
                  </a:extLst>
                </a:gridCol>
              </a:tblGrid>
              <a:tr h="391190">
                <a:tc>
                  <a:txBody>
                    <a:bodyPr/>
                    <a:lstStyle/>
                    <a:p>
                      <a:pPr algn="ctr"/>
                      <a:r>
                        <a:rPr lang="en-US">
                          <a:solidFill>
                            <a:schemeClr val="tx1"/>
                          </a:solidFill>
                          <a:latin typeface="Arial"/>
                        </a:rPr>
                        <a:t>Purpose</a:t>
                      </a:r>
                    </a:p>
                  </a:txBody>
                  <a:tcPr>
                    <a:lnL w="19050">
                      <a:solidFill>
                        <a:schemeClr val="tx1"/>
                      </a:solidFill>
                    </a:lnL>
                    <a:lnR w="19050">
                      <a:solidFill>
                        <a:schemeClr val="tx1"/>
                      </a:solidFill>
                    </a:lnR>
                    <a:lnT w="19050">
                      <a:solidFill>
                        <a:schemeClr val="tx1"/>
                      </a:solidFill>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73020271"/>
                  </a:ext>
                </a:extLst>
              </a:tr>
              <a:tr h="702275">
                <a:tc>
                  <a:txBody>
                    <a:bodyPr/>
                    <a:lstStyle/>
                    <a:p>
                      <a:pPr lvl="0" algn="l">
                        <a:buNone/>
                      </a:pPr>
                      <a:r>
                        <a:rPr lang="en-US" sz="1600" b="1" i="0" u="none" strike="noStrike" noProof="0">
                          <a:latin typeface="Arial"/>
                        </a:rPr>
                        <a:t>A.</a:t>
                      </a:r>
                      <a:r>
                        <a:rPr lang="en-US" sz="1600" b="0" i="0" u="none" strike="noStrike" noProof="0">
                          <a:latin typeface="Arial"/>
                        </a:rPr>
                        <a:t> To review details on the value of commodities received. May be used during periods of financial reporting.</a:t>
                      </a:r>
                    </a:p>
                  </a:txBody>
                  <a:tcPr>
                    <a:lnL w="19050">
                      <a:solidFill>
                        <a:schemeClr val="tx1"/>
                      </a:solidFill>
                    </a:lnL>
                    <a:lnR w="19050">
                      <a:solidFill>
                        <a:schemeClr val="tx1"/>
                      </a:solid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677958"/>
                  </a:ext>
                </a:extLst>
              </a:tr>
              <a:tr h="717180">
                <a:tc>
                  <a:txBody>
                    <a:bodyPr/>
                    <a:lstStyle/>
                    <a:p>
                      <a:pPr lvl="0" algn="l">
                        <a:buNone/>
                      </a:pPr>
                      <a:r>
                        <a:rPr lang="en-US" sz="1600" b="1" i="0" u="none" strike="noStrike" noProof="0">
                          <a:latin typeface="Arial"/>
                        </a:rPr>
                        <a:t>B. </a:t>
                      </a:r>
                      <a:r>
                        <a:rPr lang="en-US" sz="1600" b="0" i="0" u="none" strike="noStrike" noProof="0">
                          <a:latin typeface="Arial"/>
                        </a:rPr>
                        <a:t>To review how each item requested impacts entitlement balance and view how much entitlement is remaining.</a:t>
                      </a:r>
                    </a:p>
                  </a:txBody>
                  <a:tcPr>
                    <a:lnL w="19050">
                      <a:solidFill>
                        <a:schemeClr val="tx1"/>
                      </a:solidFill>
                    </a:lnL>
                    <a:lnR w="19050">
                      <a:solidFill>
                        <a:schemeClr val="tx1"/>
                      </a:solid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79459"/>
                  </a:ext>
                </a:extLst>
              </a:tr>
              <a:tr h="1184440">
                <a:tc>
                  <a:txBody>
                    <a:bodyPr/>
                    <a:lstStyle/>
                    <a:p>
                      <a:pPr lvl="0" algn="l">
                        <a:lnSpc>
                          <a:spcPct val="100000"/>
                        </a:lnSpc>
                        <a:spcBef>
                          <a:spcPts val="0"/>
                        </a:spcBef>
                        <a:spcAft>
                          <a:spcPts val="0"/>
                        </a:spcAft>
                        <a:buNone/>
                      </a:pPr>
                      <a:r>
                        <a:rPr lang="en-US" sz="1600" b="1" i="0" u="none" strike="noStrike" noProof="0">
                          <a:latin typeface="Arial"/>
                        </a:rPr>
                        <a:t>C. </a:t>
                      </a:r>
                      <a:r>
                        <a:rPr lang="en-US" sz="1600" b="0" i="0" u="none" strike="noStrike" noProof="0">
                          <a:latin typeface="Arial"/>
                        </a:rPr>
                        <a:t>To monitor the status and information for material line items through the order life cycle.</a:t>
                      </a:r>
                    </a:p>
                  </a:txBody>
                  <a:tcPr>
                    <a:lnL w="19050">
                      <a:solidFill>
                        <a:schemeClr val="tx1"/>
                      </a:solidFill>
                    </a:lnL>
                    <a:lnR w="19050">
                      <a:solidFill>
                        <a:schemeClr val="tx1"/>
                      </a:solid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514204"/>
                  </a:ext>
                </a:extLst>
              </a:tr>
              <a:tr h="934508">
                <a:tc>
                  <a:txBody>
                    <a:bodyPr/>
                    <a:lstStyle/>
                    <a:p>
                      <a:pPr lvl="0" algn="l">
                        <a:buNone/>
                      </a:pPr>
                      <a:r>
                        <a:rPr lang="en-US" sz="1600" b="1" i="0" u="none" strike="noStrike" noProof="0">
                          <a:latin typeface="Arial"/>
                        </a:rPr>
                        <a:t>D. </a:t>
                      </a:r>
                      <a:r>
                        <a:rPr lang="en-US" sz="1600" b="0" i="0" u="none" strike="noStrike" noProof="0">
                          <a:latin typeface="Arial"/>
                        </a:rPr>
                        <a:t>To obtain a summary or quick snapshot of beginning and remaining entitlement balances and bonuses.</a:t>
                      </a:r>
                    </a:p>
                  </a:txBody>
                  <a:tcPr>
                    <a:lnL w="19050">
                      <a:solidFill>
                        <a:schemeClr val="tx1"/>
                      </a:solidFill>
                    </a:lnL>
                    <a:lnR w="19050">
                      <a:solidFill>
                        <a:schemeClr val="tx1"/>
                      </a:solid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7818265"/>
                  </a:ext>
                </a:extLst>
              </a:tr>
            </a:tbl>
          </a:graphicData>
        </a:graphic>
      </p:graphicFrame>
      <p:sp>
        <p:nvSpPr>
          <p:cNvPr id="9" name="Text Placeholder 12">
            <a:extLst>
              <a:ext uri="{FF2B5EF4-FFF2-40B4-BE49-F238E27FC236}">
                <a16:creationId xmlns:a16="http://schemas.microsoft.com/office/drawing/2014/main" id="{FEEB509E-927A-D7FD-4C35-98ECF06EB82C}"/>
              </a:ext>
            </a:extLst>
          </p:cNvPr>
          <p:cNvSpPr txBox="1">
            <a:spLocks/>
          </p:cNvSpPr>
          <p:nvPr/>
        </p:nvSpPr>
        <p:spPr>
          <a:xfrm>
            <a:off x="6037658" y="346254"/>
            <a:ext cx="5030076" cy="1088886"/>
          </a:xfrm>
          <a:prstGeom prst="rect">
            <a:avLst/>
          </a:prstGeom>
          <a:solidFill>
            <a:schemeClr val="bg1">
              <a:lumMod val="95000"/>
            </a:schemeClr>
          </a:solidFill>
          <a:ln w="12700">
            <a:solidFill>
              <a:schemeClr val="tx1"/>
            </a:solidFill>
          </a:ln>
          <a:effectLst>
            <a:innerShdw blurRad="114300">
              <a:prstClr val="black"/>
            </a:innerShdw>
          </a:effectLst>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 </a:t>
            </a:r>
            <a:r>
              <a:rPr lang="en-US" sz="2800">
                <a:solidFill>
                  <a:schemeClr val="tx1"/>
                </a:solidFill>
                <a:latin typeface="Arial"/>
                <a:cs typeface="Arial"/>
              </a:rPr>
              <a:t>WBSCM RA Reports</a:t>
            </a:r>
            <a:endParaRPr lang="en-US" sz="2800">
              <a:solidFill>
                <a:schemeClr val="tx1"/>
              </a:solidFill>
            </a:endParaRPr>
          </a:p>
        </p:txBody>
      </p:sp>
      <p:cxnSp>
        <p:nvCxnSpPr>
          <p:cNvPr id="5" name="Straight Arrow Connector 4">
            <a:extLst>
              <a:ext uri="{FF2B5EF4-FFF2-40B4-BE49-F238E27FC236}">
                <a16:creationId xmlns:a16="http://schemas.microsoft.com/office/drawing/2014/main" id="{FFF82B18-12DB-7E28-6D46-EDA8BEBAF253}"/>
              </a:ext>
            </a:extLst>
          </p:cNvPr>
          <p:cNvCxnSpPr>
            <a:cxnSpLocks/>
          </p:cNvCxnSpPr>
          <p:nvPr/>
        </p:nvCxnSpPr>
        <p:spPr>
          <a:xfrm>
            <a:off x="2176670" y="2363857"/>
            <a:ext cx="3919330" cy="1703318"/>
          </a:xfrm>
          <a:prstGeom prst="straightConnector1">
            <a:avLst/>
          </a:prstGeom>
          <a:ln w="57150">
            <a:solidFill>
              <a:schemeClr val="bg1"/>
            </a:solidFill>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53497413-9C8B-3989-EEA5-27D333BEA919}"/>
              </a:ext>
            </a:extLst>
          </p:cNvPr>
          <p:cNvCxnSpPr>
            <a:cxnSpLocks/>
          </p:cNvCxnSpPr>
          <p:nvPr/>
        </p:nvCxnSpPr>
        <p:spPr>
          <a:xfrm>
            <a:off x="2217271" y="3168926"/>
            <a:ext cx="3843481" cy="1933982"/>
          </a:xfrm>
          <a:prstGeom prst="straightConnector1">
            <a:avLst/>
          </a:prstGeom>
          <a:ln w="57150">
            <a:solidFill>
              <a:schemeClr val="bg1"/>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08B880CF-B386-6731-FE8D-FCA4D009DCC4}"/>
              </a:ext>
            </a:extLst>
          </p:cNvPr>
          <p:cNvCxnSpPr>
            <a:cxnSpLocks/>
          </p:cNvCxnSpPr>
          <p:nvPr/>
        </p:nvCxnSpPr>
        <p:spPr>
          <a:xfrm flipV="1">
            <a:off x="2170371" y="2480497"/>
            <a:ext cx="3872536" cy="1853416"/>
          </a:xfrm>
          <a:prstGeom prst="straightConnector1">
            <a:avLst/>
          </a:prstGeom>
          <a:ln w="57150">
            <a:solidFill>
              <a:schemeClr val="bg1"/>
            </a:solidFill>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4B3F0272-26F8-27C5-C467-7AB911D99BBD}"/>
              </a:ext>
            </a:extLst>
          </p:cNvPr>
          <p:cNvCxnSpPr>
            <a:cxnSpLocks/>
          </p:cNvCxnSpPr>
          <p:nvPr/>
        </p:nvCxnSpPr>
        <p:spPr>
          <a:xfrm flipV="1">
            <a:off x="2148767" y="3463044"/>
            <a:ext cx="3907784" cy="2093286"/>
          </a:xfrm>
          <a:prstGeom prst="straightConnector1">
            <a:avLst/>
          </a:prstGeom>
          <a:ln w="57150">
            <a:solidFill>
              <a:schemeClr val="bg1"/>
            </a:solidFill>
            <a:tailEnd type="triangle"/>
          </a:ln>
        </p:spPr>
        <p:style>
          <a:lnRef idx="1">
            <a:schemeClr val="accent5"/>
          </a:lnRef>
          <a:fillRef idx="0">
            <a:schemeClr val="accent5"/>
          </a:fillRef>
          <a:effectRef idx="0">
            <a:schemeClr val="accent5"/>
          </a:effectRef>
          <a:fontRef idx="minor">
            <a:schemeClr val="tx1"/>
          </a:fontRef>
        </p:style>
      </p:cxnSp>
      <p:sp>
        <p:nvSpPr>
          <p:cNvPr id="3" name="Text Placeholder 12">
            <a:extLst>
              <a:ext uri="{FF2B5EF4-FFF2-40B4-BE49-F238E27FC236}">
                <a16:creationId xmlns:a16="http://schemas.microsoft.com/office/drawing/2014/main" id="{B6295D52-14F1-5695-25AA-619453F930E3}"/>
              </a:ext>
            </a:extLst>
          </p:cNvPr>
          <p:cNvSpPr txBox="1">
            <a:spLocks/>
          </p:cNvSpPr>
          <p:nvPr/>
        </p:nvSpPr>
        <p:spPr>
          <a:xfrm>
            <a:off x="947519" y="345781"/>
            <a:ext cx="4484320" cy="1088884"/>
          </a:xfrm>
          <a:prstGeom prst="rect">
            <a:avLst/>
          </a:prstGeom>
          <a:solidFill>
            <a:schemeClr val="bg2"/>
          </a:solidFill>
          <a:ln w="12700">
            <a:solidFill>
              <a:schemeClr val="tx1"/>
            </a:solidFill>
          </a:ln>
          <a:effectLst>
            <a:innerShdw blurRad="114300">
              <a:prstClr val="black"/>
            </a:innerShdw>
          </a:effectLst>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a:latin typeface="Arial"/>
                <a:cs typeface="Arial"/>
              </a:rPr>
              <a:t> </a:t>
            </a:r>
            <a:r>
              <a:rPr lang="en-US" sz="2800" u="sng">
                <a:solidFill>
                  <a:schemeClr val="tx1"/>
                </a:solidFill>
                <a:latin typeface="Arial"/>
                <a:cs typeface="Arial"/>
              </a:rPr>
              <a:t>Knowledge Check</a:t>
            </a:r>
            <a:br>
              <a:rPr lang="en-US" sz="2800" u="sng">
                <a:latin typeface="Arial"/>
                <a:cs typeface="Arial"/>
              </a:rPr>
            </a:br>
            <a:r>
              <a:rPr lang="en-US" sz="1600">
                <a:solidFill>
                  <a:schemeClr val="tx1"/>
                </a:solidFill>
                <a:latin typeface="Arial"/>
                <a:cs typeface="Arial"/>
              </a:rPr>
              <a:t>Match the report on the left to the appropriate purpose on the right.</a:t>
            </a:r>
            <a:endParaRPr lang="en-US" sz="1600" u="sng">
              <a:solidFill>
                <a:schemeClr val="tx1"/>
              </a:solidFill>
            </a:endParaRPr>
          </a:p>
        </p:txBody>
      </p:sp>
      <p:graphicFrame>
        <p:nvGraphicFramePr>
          <p:cNvPr id="8" name="Table 7">
            <a:extLst>
              <a:ext uri="{FF2B5EF4-FFF2-40B4-BE49-F238E27FC236}">
                <a16:creationId xmlns:a16="http://schemas.microsoft.com/office/drawing/2014/main" id="{24893EF0-42C7-D5B8-EFFA-66003367A6DE}"/>
              </a:ext>
            </a:extLst>
          </p:cNvPr>
          <p:cNvGraphicFramePr>
            <a:graphicFrameLocks noGrp="1"/>
          </p:cNvGraphicFramePr>
          <p:nvPr>
            <p:extLst>
              <p:ext uri="{D42A27DB-BD31-4B8C-83A1-F6EECF244321}">
                <p14:modId xmlns:p14="http://schemas.microsoft.com/office/powerpoint/2010/main" val="3032557424"/>
              </p:ext>
            </p:extLst>
          </p:nvPr>
        </p:nvGraphicFramePr>
        <p:xfrm>
          <a:off x="971306" y="1838834"/>
          <a:ext cx="2078575" cy="3921884"/>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078575">
                  <a:extLst>
                    <a:ext uri="{9D8B030D-6E8A-4147-A177-3AD203B41FA5}">
                      <a16:colId xmlns:a16="http://schemas.microsoft.com/office/drawing/2014/main" val="390858534"/>
                    </a:ext>
                  </a:extLst>
                </a:gridCol>
              </a:tblGrid>
              <a:tr h="379188">
                <a:tc>
                  <a:txBody>
                    <a:bodyPr/>
                    <a:lstStyle/>
                    <a:p>
                      <a:pPr lvl="0" algn="ctr">
                        <a:buNone/>
                      </a:pPr>
                      <a:r>
                        <a:rPr lang="en-US">
                          <a:solidFill>
                            <a:schemeClr val="tx1"/>
                          </a:solidFill>
                          <a:latin typeface="Arial"/>
                        </a:rPr>
                        <a:t>Term</a:t>
                      </a:r>
                    </a:p>
                  </a:txBody>
                  <a:tcPr>
                    <a:lnL w="19050">
                      <a:solidFill>
                        <a:schemeClr val="tx1"/>
                      </a:solidFill>
                    </a:lnL>
                    <a:lnR w="19050">
                      <a:solidFill>
                        <a:schemeClr val="tx1"/>
                      </a:solidFill>
                    </a:lnR>
                    <a:lnT w="19050">
                      <a:solidFill>
                        <a:schemeClr val="tx1"/>
                      </a:solidFill>
                    </a:lnT>
                    <a:lnB w="19050">
                      <a:solidFill>
                        <a:schemeClr val="tx1"/>
                      </a:solidFill>
                    </a:lnB>
                    <a:solidFill>
                      <a:schemeClr val="bg1">
                        <a:lumMod val="75000"/>
                      </a:schemeClr>
                    </a:solidFill>
                  </a:tcPr>
                </a:tc>
                <a:extLst>
                  <a:ext uri="{0D108BD9-81ED-4DB2-BD59-A6C34878D82A}">
                    <a16:rowId xmlns:a16="http://schemas.microsoft.com/office/drawing/2014/main" val="1073020271"/>
                  </a:ext>
                </a:extLst>
              </a:tr>
              <a:tr h="823379">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1" i="0" u="none" strike="noStrike" noProof="0">
                          <a:latin typeface="Arial"/>
                        </a:rPr>
                        <a:t>1</a:t>
                      </a:r>
                      <a:r>
                        <a:rPr lang="en-US" sz="1600" b="0" i="0" u="none" strike="noStrike" noProof="0">
                          <a:latin typeface="Arial"/>
                        </a:rPr>
                        <a:t>.Requisition Status Report</a:t>
                      </a:r>
                    </a:p>
                  </a:txBody>
                  <a:tcPr>
                    <a:lnL w="19050">
                      <a:solidFill>
                        <a:schemeClr val="tx1"/>
                      </a:solidFill>
                    </a:lnL>
                    <a:lnR w="19050">
                      <a:solidFill>
                        <a:schemeClr val="tx1"/>
                      </a:solidFill>
                    </a:lnR>
                    <a:lnT w="19050">
                      <a:solidFill>
                        <a:schemeClr val="tx1"/>
                      </a:solidFill>
                    </a:lnT>
                    <a:lnB w="19050">
                      <a:solidFill>
                        <a:schemeClr val="tx1"/>
                      </a:solidFill>
                    </a:lnB>
                    <a:solidFill>
                      <a:schemeClr val="bg2"/>
                    </a:solidFill>
                  </a:tcPr>
                </a:tc>
                <a:extLst>
                  <a:ext uri="{0D108BD9-81ED-4DB2-BD59-A6C34878D82A}">
                    <a16:rowId xmlns:a16="http://schemas.microsoft.com/office/drawing/2014/main" val="4262677958"/>
                  </a:ext>
                </a:extLst>
              </a:tr>
              <a:tr h="682538">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1" i="0" u="none" strike="noStrike" noProof="0">
                          <a:latin typeface="Arial"/>
                        </a:rPr>
                        <a:t>2. </a:t>
                      </a:r>
                      <a:r>
                        <a:rPr lang="en-US" sz="1600" b="0" i="0" u="none" strike="noStrike" noProof="0">
                          <a:latin typeface="Arial"/>
                        </a:rPr>
                        <a:t>Entitlement/Bonus Summary Report</a:t>
                      </a:r>
                    </a:p>
                  </a:txBody>
                  <a:tcP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93779459"/>
                  </a:ext>
                </a:extLst>
              </a:tr>
              <a:tr h="1137562">
                <a:tc>
                  <a:txBody>
                    <a:bodyPr/>
                    <a:lstStyle/>
                    <a:p>
                      <a:pPr marL="0" marR="0" lvl="0" indent="0" algn="l" rtl="0">
                        <a:lnSpc>
                          <a:spcPct val="100000"/>
                        </a:lnSpc>
                        <a:spcBef>
                          <a:spcPts val="0"/>
                        </a:spcBef>
                        <a:spcAft>
                          <a:spcPts val="0"/>
                        </a:spcAft>
                        <a:buClrTx/>
                        <a:buSzTx/>
                        <a:buFontTx/>
                        <a:buNone/>
                      </a:pPr>
                      <a:r>
                        <a:rPr lang="en-US" sz="1600" b="1" i="0" u="none" strike="noStrike" noProof="0">
                          <a:latin typeface="Arial"/>
                        </a:rPr>
                        <a:t>3.</a:t>
                      </a:r>
                      <a:r>
                        <a:rPr lang="en-US" sz="1600" b="0" i="0" u="none" strike="noStrike" noProof="0">
                          <a:latin typeface="Arial"/>
                        </a:rPr>
                        <a:t> Value of Commodities Received-RA Report</a:t>
                      </a:r>
                      <a:endParaRPr lang="en-US"/>
                    </a:p>
                  </a:txBody>
                  <a:tcP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548514204"/>
                  </a:ext>
                </a:extLst>
              </a:tr>
              <a:tr h="899217">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1" i="0" u="none" strike="noStrike" noProof="0">
                          <a:latin typeface="Arial"/>
                        </a:rPr>
                        <a:t>4. </a:t>
                      </a:r>
                      <a:r>
                        <a:rPr lang="en-US" sz="1600" b="0" i="0" u="none" strike="noStrike" noProof="0">
                          <a:latin typeface="Arial"/>
                        </a:rPr>
                        <a:t>Entitlement/Bonus Detail Report</a:t>
                      </a:r>
                    </a:p>
                  </a:txBody>
                  <a:tcP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1547818265"/>
                  </a:ext>
                </a:extLst>
              </a:tr>
            </a:tbl>
          </a:graphicData>
        </a:graphic>
      </p:graphicFrame>
    </p:spTree>
    <p:extLst>
      <p:ext uri="{BB962C8B-B14F-4D97-AF65-F5344CB8AC3E}">
        <p14:creationId xmlns:p14="http://schemas.microsoft.com/office/powerpoint/2010/main" val="31537185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295546"/>
            <a:ext cx="10720033" cy="638175"/>
          </a:xfrm>
          <a:ln w="28575">
            <a:solidFill>
              <a:schemeClr val="tx1"/>
            </a:solidFill>
          </a:ln>
        </p:spPr>
        <p:txBody>
          <a:bodyPr lIns="91440" tIns="45720" rIns="91440" bIns="45720" anchor="t">
            <a:normAutofit fontScale="92500" lnSpcReduction="10000"/>
          </a:bodyPr>
          <a:lstStyle/>
          <a:p>
            <a:pPr algn="ctr"/>
            <a:r>
              <a:rPr lang="en-US" sz="4200" dirty="0">
                <a:latin typeface="Arial"/>
                <a:cs typeface="Arial"/>
              </a:rPr>
              <a:t>TX-UNPS Commodity Bulletin Equivalent</a:t>
            </a:r>
            <a:endParaRPr lang="en-US" sz="4200" dirty="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9</a:t>
            </a:fld>
            <a:endParaRPr lang="en-US" dirty="0"/>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7" name="Rectangle: Rounded Corners 16">
            <a:extLst>
              <a:ext uri="{FF2B5EF4-FFF2-40B4-BE49-F238E27FC236}">
                <a16:creationId xmlns:a16="http://schemas.microsoft.com/office/drawing/2014/main" id="{4C34D1CD-CD77-D571-B553-50D32675E6EE}"/>
              </a:ext>
            </a:extLst>
          </p:cNvPr>
          <p:cNvSpPr/>
          <p:nvPr/>
        </p:nvSpPr>
        <p:spPr>
          <a:xfrm>
            <a:off x="401991" y="4245887"/>
            <a:ext cx="3467794" cy="1536812"/>
          </a:xfrm>
          <a:prstGeom prst="roundRect">
            <a:avLst/>
          </a:prstGeom>
          <a:solidFill>
            <a:srgbClr val="721F5D"/>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rgbClr val="FFFFFF"/>
                </a:solidFill>
                <a:latin typeface="Arial"/>
                <a:cs typeface="Arial"/>
              </a:rPr>
              <a:t>Reports Module in WBSCM</a:t>
            </a:r>
          </a:p>
          <a:p>
            <a:pPr algn="ctr"/>
            <a:endParaRPr lang="en-US" sz="1600" b="1" dirty="0">
              <a:solidFill>
                <a:srgbClr val="FFFFFF"/>
              </a:solidFill>
              <a:latin typeface="Arial"/>
              <a:cs typeface="Arial"/>
            </a:endParaRPr>
          </a:p>
          <a:p>
            <a:pPr marL="285750" indent="-285750">
              <a:buFont typeface="Arial"/>
              <a:buChar char="•"/>
            </a:pPr>
            <a:r>
              <a:rPr lang="en-US" sz="1600" b="1" dirty="0">
                <a:solidFill>
                  <a:srgbClr val="FFFFFF"/>
                </a:solidFill>
                <a:latin typeface="Arial"/>
                <a:cs typeface="Arial"/>
              </a:rPr>
              <a:t>Requisition Status Report</a:t>
            </a:r>
          </a:p>
        </p:txBody>
      </p:sp>
      <p:pic>
        <p:nvPicPr>
          <p:cNvPr id="7" name="Picture 6">
            <a:extLst>
              <a:ext uri="{FF2B5EF4-FFF2-40B4-BE49-F238E27FC236}">
                <a16:creationId xmlns:a16="http://schemas.microsoft.com/office/drawing/2014/main" id="{06054816-E9FD-F425-1185-A5FC2C227385}"/>
              </a:ext>
            </a:extLst>
          </p:cNvPr>
          <p:cNvPicPr>
            <a:picLocks noChangeAspect="1"/>
          </p:cNvPicPr>
          <p:nvPr/>
        </p:nvPicPr>
        <p:blipFill>
          <a:blip r:embed="rId3"/>
          <a:stretch>
            <a:fillRect/>
          </a:stretch>
        </p:blipFill>
        <p:spPr>
          <a:xfrm>
            <a:off x="584461" y="1102017"/>
            <a:ext cx="8617071" cy="2091393"/>
          </a:xfrm>
          <a:prstGeom prst="rect">
            <a:avLst/>
          </a:prstGeom>
        </p:spPr>
      </p:pic>
      <p:sp>
        <p:nvSpPr>
          <p:cNvPr id="16" name="Arrow: Striped Right 15">
            <a:extLst>
              <a:ext uri="{FF2B5EF4-FFF2-40B4-BE49-F238E27FC236}">
                <a16:creationId xmlns:a16="http://schemas.microsoft.com/office/drawing/2014/main" id="{E69745DA-CB26-9A73-FBA3-0B90F084CB8A}"/>
              </a:ext>
            </a:extLst>
          </p:cNvPr>
          <p:cNvSpPr/>
          <p:nvPr/>
        </p:nvSpPr>
        <p:spPr>
          <a:xfrm rot="10800000">
            <a:off x="6458799" y="1709220"/>
            <a:ext cx="2131863" cy="1630921"/>
          </a:xfrm>
          <a:prstGeom prst="stripedRightArrow">
            <a:avLst/>
          </a:prstGeom>
          <a:solidFill>
            <a:srgbClr val="721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052ED55-43BE-7EFF-41B5-CD99D3515B0B}"/>
              </a:ext>
            </a:extLst>
          </p:cNvPr>
          <p:cNvPicPr>
            <a:picLocks noChangeAspect="1"/>
          </p:cNvPicPr>
          <p:nvPr/>
        </p:nvPicPr>
        <p:blipFill>
          <a:blip r:embed="rId4"/>
          <a:stretch>
            <a:fillRect/>
          </a:stretch>
        </p:blipFill>
        <p:spPr>
          <a:xfrm>
            <a:off x="5247408" y="3571536"/>
            <a:ext cx="6490311" cy="2478711"/>
          </a:xfrm>
          <a:prstGeom prst="rect">
            <a:avLst/>
          </a:prstGeom>
        </p:spPr>
      </p:pic>
      <p:sp>
        <p:nvSpPr>
          <p:cNvPr id="8" name="Rectangle: Rounded Corners 7">
            <a:extLst>
              <a:ext uri="{FF2B5EF4-FFF2-40B4-BE49-F238E27FC236}">
                <a16:creationId xmlns:a16="http://schemas.microsoft.com/office/drawing/2014/main" id="{2F5C23F8-7B7A-829B-AAD4-888F772281C9}"/>
              </a:ext>
            </a:extLst>
          </p:cNvPr>
          <p:cNvSpPr/>
          <p:nvPr/>
        </p:nvSpPr>
        <p:spPr>
          <a:xfrm>
            <a:off x="8719955" y="1887362"/>
            <a:ext cx="3179690" cy="1274479"/>
          </a:xfrm>
          <a:prstGeom prst="roundRect">
            <a:avLst/>
          </a:prstGeom>
          <a:solidFill>
            <a:srgbClr val="721F5D"/>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rgbClr val="FFFFFF"/>
                </a:solidFill>
                <a:latin typeface="Arial"/>
                <a:cs typeface="Arial"/>
              </a:rPr>
              <a:t>Shipments Expected into Warehouse (TXUNPS)</a:t>
            </a:r>
          </a:p>
          <a:p>
            <a:pPr algn="ctr"/>
            <a:endParaRPr lang="en-US" dirty="0"/>
          </a:p>
          <a:p>
            <a:pPr algn="ctr"/>
            <a:r>
              <a:rPr lang="en-US" sz="1600" b="1" dirty="0">
                <a:solidFill>
                  <a:srgbClr val="FFFFFF"/>
                </a:solidFill>
                <a:latin typeface="Arial"/>
                <a:cs typeface="Arial"/>
              </a:rPr>
              <a:t>Weekly Commodity Bulletin </a:t>
            </a:r>
          </a:p>
        </p:txBody>
      </p:sp>
      <p:sp>
        <p:nvSpPr>
          <p:cNvPr id="12" name="Rectangle 11">
            <a:extLst>
              <a:ext uri="{FF2B5EF4-FFF2-40B4-BE49-F238E27FC236}">
                <a16:creationId xmlns:a16="http://schemas.microsoft.com/office/drawing/2014/main" id="{6A9CABFA-0C25-0DE8-0F44-879E8C0E1795}"/>
              </a:ext>
            </a:extLst>
          </p:cNvPr>
          <p:cNvSpPr/>
          <p:nvPr/>
        </p:nvSpPr>
        <p:spPr>
          <a:xfrm>
            <a:off x="893618" y="1230641"/>
            <a:ext cx="4135582" cy="40410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Rectangle 14">
            <a:extLst>
              <a:ext uri="{FF2B5EF4-FFF2-40B4-BE49-F238E27FC236}">
                <a16:creationId xmlns:a16="http://schemas.microsoft.com/office/drawing/2014/main" id="{5B7F021B-C67B-538A-CE00-5E1A92F0EE44}"/>
              </a:ext>
            </a:extLst>
          </p:cNvPr>
          <p:cNvSpPr/>
          <p:nvPr/>
        </p:nvSpPr>
        <p:spPr>
          <a:xfrm>
            <a:off x="5585172" y="5018809"/>
            <a:ext cx="5055118" cy="54580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Slide Number Placeholder 18">
            <a:extLst>
              <a:ext uri="{FF2B5EF4-FFF2-40B4-BE49-F238E27FC236}">
                <a16:creationId xmlns:a16="http://schemas.microsoft.com/office/drawing/2014/main" id="{F395BC8C-7B38-42AE-3B71-8E2E527AB4A1}"/>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Multiplication Sign 2">
            <a:extLst>
              <a:ext uri="{FF2B5EF4-FFF2-40B4-BE49-F238E27FC236}">
                <a16:creationId xmlns:a16="http://schemas.microsoft.com/office/drawing/2014/main" id="{B57639E5-7ED1-A5C2-47EB-D24EC1F6ECCE}"/>
              </a:ext>
            </a:extLst>
          </p:cNvPr>
          <p:cNvSpPr/>
          <p:nvPr/>
        </p:nvSpPr>
        <p:spPr>
          <a:xfrm>
            <a:off x="2796467" y="1373326"/>
            <a:ext cx="3939266" cy="1510440"/>
          </a:xfrm>
          <a:prstGeom prst="mathMultiply">
            <a:avLst/>
          </a:prstGeom>
          <a:solidFill>
            <a:srgbClr val="E76618">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Checkmark with solid fill">
            <a:extLst>
              <a:ext uri="{FF2B5EF4-FFF2-40B4-BE49-F238E27FC236}">
                <a16:creationId xmlns:a16="http://schemas.microsoft.com/office/drawing/2014/main" id="{C9027BF6-6806-9D56-34C6-D6E1EABE44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4420" y="3854748"/>
            <a:ext cx="2551739" cy="2551739"/>
          </a:xfrm>
          <a:prstGeom prst="rect">
            <a:avLst/>
          </a:prstGeom>
          <a:effectLst>
            <a:glow rad="63500">
              <a:schemeClr val="accent3">
                <a:satMod val="175000"/>
                <a:alpha val="40000"/>
              </a:schemeClr>
            </a:glow>
          </a:effectLst>
        </p:spPr>
      </p:pic>
      <p:sp>
        <p:nvSpPr>
          <p:cNvPr id="5" name="Arrow: Striped Right 4">
            <a:extLst>
              <a:ext uri="{FF2B5EF4-FFF2-40B4-BE49-F238E27FC236}">
                <a16:creationId xmlns:a16="http://schemas.microsoft.com/office/drawing/2014/main" id="{6522B297-171B-F2A3-2270-5FFAD39C2C58}"/>
              </a:ext>
            </a:extLst>
          </p:cNvPr>
          <p:cNvSpPr/>
          <p:nvPr/>
        </p:nvSpPr>
        <p:spPr>
          <a:xfrm>
            <a:off x="3957807" y="4122699"/>
            <a:ext cx="1539343" cy="1965336"/>
          </a:xfrm>
          <a:prstGeom prst="stripedRightArrow">
            <a:avLst/>
          </a:prstGeom>
          <a:solidFill>
            <a:srgbClr val="721F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068979"/>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8"/>
                                        </p:tgtEl>
                                      </p:cBhvr>
                                    </p:animEffect>
                                    <p:animScale>
                                      <p:cBhvr>
                                        <p:cTn id="7" dur="1500" autoRev="1" fill="hold"/>
                                        <p:tgtEl>
                                          <p:spTgt spid="8"/>
                                        </p:tgtEl>
                                      </p:cBhvr>
                                      <p:by x="105000" y="105000"/>
                                    </p:animScale>
                                  </p:childTnLst>
                                </p:cTn>
                              </p:par>
                            </p:childTnLst>
                          </p:cTn>
                        </p:par>
                        <p:par>
                          <p:cTn id="8" fill="hold">
                            <p:stCondLst>
                              <p:cond delay="3000"/>
                            </p:stCondLst>
                            <p:childTnLst>
                              <p:par>
                                <p:cTn id="9" presetID="26"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80">
                                          <p:stCondLst>
                                            <p:cond delay="0"/>
                                          </p:stCondLst>
                                        </p:cTn>
                                        <p:tgtEl>
                                          <p:spTgt spid="16"/>
                                        </p:tgtEl>
                                      </p:cBhvr>
                                    </p:animEffect>
                                    <p:anim calcmode="lin" valueType="num">
                                      <p:cBhvr>
                                        <p:cTn id="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 dur="26">
                                          <p:stCondLst>
                                            <p:cond delay="650"/>
                                          </p:stCondLst>
                                        </p:cTn>
                                        <p:tgtEl>
                                          <p:spTgt spid="16"/>
                                        </p:tgtEl>
                                      </p:cBhvr>
                                      <p:to x="100000" y="60000"/>
                                    </p:animScale>
                                    <p:animScale>
                                      <p:cBhvr>
                                        <p:cTn id="18" dur="166" decel="50000">
                                          <p:stCondLst>
                                            <p:cond delay="676"/>
                                          </p:stCondLst>
                                        </p:cTn>
                                        <p:tgtEl>
                                          <p:spTgt spid="16"/>
                                        </p:tgtEl>
                                      </p:cBhvr>
                                      <p:to x="100000" y="100000"/>
                                    </p:animScale>
                                    <p:animScale>
                                      <p:cBhvr>
                                        <p:cTn id="19" dur="26">
                                          <p:stCondLst>
                                            <p:cond delay="1312"/>
                                          </p:stCondLst>
                                        </p:cTn>
                                        <p:tgtEl>
                                          <p:spTgt spid="16"/>
                                        </p:tgtEl>
                                      </p:cBhvr>
                                      <p:to x="100000" y="80000"/>
                                    </p:animScale>
                                    <p:animScale>
                                      <p:cBhvr>
                                        <p:cTn id="20" dur="166" decel="50000">
                                          <p:stCondLst>
                                            <p:cond delay="1338"/>
                                          </p:stCondLst>
                                        </p:cTn>
                                        <p:tgtEl>
                                          <p:spTgt spid="16"/>
                                        </p:tgtEl>
                                      </p:cBhvr>
                                      <p:to x="100000" y="100000"/>
                                    </p:animScale>
                                    <p:animScale>
                                      <p:cBhvr>
                                        <p:cTn id="21" dur="26">
                                          <p:stCondLst>
                                            <p:cond delay="1642"/>
                                          </p:stCondLst>
                                        </p:cTn>
                                        <p:tgtEl>
                                          <p:spTgt spid="16"/>
                                        </p:tgtEl>
                                      </p:cBhvr>
                                      <p:to x="100000" y="90000"/>
                                    </p:animScale>
                                    <p:animScale>
                                      <p:cBhvr>
                                        <p:cTn id="22" dur="166" decel="50000">
                                          <p:stCondLst>
                                            <p:cond delay="1668"/>
                                          </p:stCondLst>
                                        </p:cTn>
                                        <p:tgtEl>
                                          <p:spTgt spid="16"/>
                                        </p:tgtEl>
                                      </p:cBhvr>
                                      <p:to x="100000" y="100000"/>
                                    </p:animScale>
                                    <p:animScale>
                                      <p:cBhvr>
                                        <p:cTn id="23" dur="26">
                                          <p:stCondLst>
                                            <p:cond delay="1808"/>
                                          </p:stCondLst>
                                        </p:cTn>
                                        <p:tgtEl>
                                          <p:spTgt spid="16"/>
                                        </p:tgtEl>
                                      </p:cBhvr>
                                      <p:to x="100000" y="95000"/>
                                    </p:animScale>
                                    <p:animScale>
                                      <p:cBhvr>
                                        <p:cTn id="24" dur="166" decel="50000">
                                          <p:stCondLst>
                                            <p:cond delay="1834"/>
                                          </p:stCondLst>
                                        </p:cTn>
                                        <p:tgtEl>
                                          <p:spTgt spid="16"/>
                                        </p:tgtEl>
                                      </p:cBhvr>
                                      <p:to x="100000" y="100000"/>
                                    </p:animScale>
                                  </p:childTnLst>
                                </p:cTn>
                              </p:par>
                            </p:childTnLst>
                          </p:cTn>
                        </p:par>
                        <p:par>
                          <p:cTn id="25" fill="hold">
                            <p:stCondLst>
                              <p:cond delay="5000"/>
                            </p:stCondLst>
                            <p:childTnLst>
                              <p:par>
                                <p:cTn id="26" presetID="26" presetClass="emph" presetSubtype="0" fill="hold" grpId="0" nodeType="afterEffect">
                                  <p:stCondLst>
                                    <p:cond delay="0"/>
                                  </p:stCondLst>
                                  <p:childTnLst>
                                    <p:animEffect transition="out" filter="fade">
                                      <p:cBhvr>
                                        <p:cTn id="27" dur="3000" tmFilter="0, 0; .2, .5; .8, .5; 1, 0"/>
                                        <p:tgtEl>
                                          <p:spTgt spid="17"/>
                                        </p:tgtEl>
                                      </p:cBhvr>
                                    </p:animEffect>
                                    <p:animScale>
                                      <p:cBhvr>
                                        <p:cTn id="28" dur="1500" autoRev="1" fill="hold"/>
                                        <p:tgtEl>
                                          <p:spTgt spid="17"/>
                                        </p:tgtEl>
                                      </p:cBhvr>
                                      <p:by x="105000" y="105000"/>
                                    </p:animScale>
                                  </p:childTnLst>
                                </p:cTn>
                              </p:par>
                            </p:childTnLst>
                          </p:cTn>
                        </p:par>
                        <p:par>
                          <p:cTn id="29" fill="hold">
                            <p:stCondLst>
                              <p:cond delay="8000"/>
                            </p:stCondLst>
                            <p:childTnLst>
                              <p:par>
                                <p:cTn id="30" presetID="26"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par>
                          <p:cTn id="46" fill="hold">
                            <p:stCondLst>
                              <p:cond delay="10000"/>
                            </p:stCondLst>
                            <p:childTnLst>
                              <p:par>
                                <p:cTn id="47" presetID="31" presetClass="entr" presetSubtype="0" fill="hold" grpId="0" nodeType="afterEffect">
                                  <p:stCondLst>
                                    <p:cond delay="1000"/>
                                  </p:stCondLst>
                                  <p:childTnLst>
                                    <p:set>
                                      <p:cBhvr>
                                        <p:cTn id="48" dur="1" fill="hold">
                                          <p:stCondLst>
                                            <p:cond delay="0"/>
                                          </p:stCondLst>
                                        </p:cTn>
                                        <p:tgtEl>
                                          <p:spTgt spid="3"/>
                                        </p:tgtEl>
                                        <p:attrNameLst>
                                          <p:attrName>style.visibility</p:attrName>
                                        </p:attrNameLst>
                                      </p:cBhvr>
                                      <p:to>
                                        <p:strVal val="visible"/>
                                      </p:to>
                                    </p:set>
                                    <p:anim calcmode="lin" valueType="num">
                                      <p:cBhvr>
                                        <p:cTn id="49" dur="2000" fill="hold"/>
                                        <p:tgtEl>
                                          <p:spTgt spid="3"/>
                                        </p:tgtEl>
                                        <p:attrNameLst>
                                          <p:attrName>ppt_w</p:attrName>
                                        </p:attrNameLst>
                                      </p:cBhvr>
                                      <p:tavLst>
                                        <p:tav tm="0">
                                          <p:val>
                                            <p:fltVal val="0"/>
                                          </p:val>
                                        </p:tav>
                                        <p:tav tm="100000">
                                          <p:val>
                                            <p:strVal val="#ppt_w"/>
                                          </p:val>
                                        </p:tav>
                                      </p:tavLst>
                                    </p:anim>
                                    <p:anim calcmode="lin" valueType="num">
                                      <p:cBhvr>
                                        <p:cTn id="50" dur="2000" fill="hold"/>
                                        <p:tgtEl>
                                          <p:spTgt spid="3"/>
                                        </p:tgtEl>
                                        <p:attrNameLst>
                                          <p:attrName>ppt_h</p:attrName>
                                        </p:attrNameLst>
                                      </p:cBhvr>
                                      <p:tavLst>
                                        <p:tav tm="0">
                                          <p:val>
                                            <p:fltVal val="0"/>
                                          </p:val>
                                        </p:tav>
                                        <p:tav tm="100000">
                                          <p:val>
                                            <p:strVal val="#ppt_h"/>
                                          </p:val>
                                        </p:tav>
                                      </p:tavLst>
                                    </p:anim>
                                    <p:anim calcmode="lin" valueType="num">
                                      <p:cBhvr>
                                        <p:cTn id="51" dur="2000" fill="hold"/>
                                        <p:tgtEl>
                                          <p:spTgt spid="3"/>
                                        </p:tgtEl>
                                        <p:attrNameLst>
                                          <p:attrName>style.rotation</p:attrName>
                                        </p:attrNameLst>
                                      </p:cBhvr>
                                      <p:tavLst>
                                        <p:tav tm="0">
                                          <p:val>
                                            <p:fltVal val="90"/>
                                          </p:val>
                                        </p:tav>
                                        <p:tav tm="100000">
                                          <p:val>
                                            <p:fltVal val="0"/>
                                          </p:val>
                                        </p:tav>
                                      </p:tavLst>
                                    </p:anim>
                                    <p:animEffect transition="in" filter="fade">
                                      <p:cBhvr>
                                        <p:cTn id="52" dur="2000"/>
                                        <p:tgtEl>
                                          <p:spTgt spid="3"/>
                                        </p:tgtEl>
                                      </p:cBhvr>
                                    </p:animEffect>
                                  </p:childTnLst>
                                </p:cTn>
                              </p:par>
                            </p:childTnLst>
                          </p:cTn>
                        </p:par>
                        <p:par>
                          <p:cTn id="53" fill="hold">
                            <p:stCondLst>
                              <p:cond delay="13000"/>
                            </p:stCondLst>
                            <p:childTnLst>
                              <p:par>
                                <p:cTn id="54" presetID="31" presetClass="entr" presetSubtype="0" fill="hold" nodeType="afterEffect">
                                  <p:stCondLst>
                                    <p:cond delay="1000"/>
                                  </p:stCondLst>
                                  <p:childTnLst>
                                    <p:set>
                                      <p:cBhvr>
                                        <p:cTn id="55" dur="1" fill="hold">
                                          <p:stCondLst>
                                            <p:cond delay="0"/>
                                          </p:stCondLst>
                                        </p:cTn>
                                        <p:tgtEl>
                                          <p:spTgt spid="4"/>
                                        </p:tgtEl>
                                        <p:attrNameLst>
                                          <p:attrName>style.visibility</p:attrName>
                                        </p:attrNameLst>
                                      </p:cBhvr>
                                      <p:to>
                                        <p:strVal val="visible"/>
                                      </p:to>
                                    </p:set>
                                    <p:anim calcmode="lin" valueType="num">
                                      <p:cBhvr>
                                        <p:cTn id="56" dur="2000" fill="hold"/>
                                        <p:tgtEl>
                                          <p:spTgt spid="4"/>
                                        </p:tgtEl>
                                        <p:attrNameLst>
                                          <p:attrName>ppt_w</p:attrName>
                                        </p:attrNameLst>
                                      </p:cBhvr>
                                      <p:tavLst>
                                        <p:tav tm="0">
                                          <p:val>
                                            <p:fltVal val="0"/>
                                          </p:val>
                                        </p:tav>
                                        <p:tav tm="100000">
                                          <p:val>
                                            <p:strVal val="#ppt_w"/>
                                          </p:val>
                                        </p:tav>
                                      </p:tavLst>
                                    </p:anim>
                                    <p:anim calcmode="lin" valueType="num">
                                      <p:cBhvr>
                                        <p:cTn id="57" dur="2000" fill="hold"/>
                                        <p:tgtEl>
                                          <p:spTgt spid="4"/>
                                        </p:tgtEl>
                                        <p:attrNameLst>
                                          <p:attrName>ppt_h</p:attrName>
                                        </p:attrNameLst>
                                      </p:cBhvr>
                                      <p:tavLst>
                                        <p:tav tm="0">
                                          <p:val>
                                            <p:fltVal val="0"/>
                                          </p:val>
                                        </p:tav>
                                        <p:tav tm="100000">
                                          <p:val>
                                            <p:strVal val="#ppt_h"/>
                                          </p:val>
                                        </p:tav>
                                      </p:tavLst>
                                    </p:anim>
                                    <p:anim calcmode="lin" valueType="num">
                                      <p:cBhvr>
                                        <p:cTn id="58" dur="2000" fill="hold"/>
                                        <p:tgtEl>
                                          <p:spTgt spid="4"/>
                                        </p:tgtEl>
                                        <p:attrNameLst>
                                          <p:attrName>style.rotation</p:attrName>
                                        </p:attrNameLst>
                                      </p:cBhvr>
                                      <p:tavLst>
                                        <p:tav tm="0">
                                          <p:val>
                                            <p:fltVal val="90"/>
                                          </p:val>
                                        </p:tav>
                                        <p:tav tm="100000">
                                          <p:val>
                                            <p:fltVal val="0"/>
                                          </p:val>
                                        </p:tav>
                                      </p:tavLst>
                                    </p:anim>
                                    <p:animEffect transition="in" filter="fade">
                                      <p:cBhvr>
                                        <p:cTn id="5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8" grpId="0" animBg="1"/>
      <p:bldP spid="3" grpId="0" animBg="1"/>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90</a:t>
            </a:fld>
            <a:endParaRPr lang="en-US"/>
          </a:p>
        </p:txBody>
      </p:sp>
      <p:sp>
        <p:nvSpPr>
          <p:cNvPr id="4" name="Slide Number Placeholder 18">
            <a:extLst>
              <a:ext uri="{FF2B5EF4-FFF2-40B4-BE49-F238E27FC236}">
                <a16:creationId xmlns:a16="http://schemas.microsoft.com/office/drawing/2014/main" id="{CA21D3C5-97A1-8516-DDB6-A85927C79DFE}"/>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90</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DCEF92EE-7277-4A79-8A22-3AA62183CF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011" y="283028"/>
            <a:ext cx="11650704" cy="6291943"/>
          </a:xfrm>
          <a:prstGeom prst="rect">
            <a:avLst/>
          </a:prstGeom>
        </p:spPr>
      </p:pic>
      <p:sp>
        <p:nvSpPr>
          <p:cNvPr id="7" name="Rectangle 6">
            <a:extLst>
              <a:ext uri="{FF2B5EF4-FFF2-40B4-BE49-F238E27FC236}">
                <a16:creationId xmlns:a16="http://schemas.microsoft.com/office/drawing/2014/main" id="{2C9B1DAE-AF08-4030-9945-F1A7923B0B20}"/>
              </a:ext>
            </a:extLst>
          </p:cNvPr>
          <p:cNvSpPr/>
          <p:nvPr/>
        </p:nvSpPr>
        <p:spPr>
          <a:xfrm>
            <a:off x="6170213" y="275771"/>
            <a:ext cx="5731502" cy="6299200"/>
          </a:xfrm>
          <a:prstGeom prst="rect">
            <a:avLst/>
          </a:prstGeom>
          <a:solidFill>
            <a:srgbClr val="21282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288813"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endParaRPr lang="en-US">
                <a:latin typeface="Rockwell" panose="02060603020205020403" pitchFamily="18" charset="0"/>
              </a:endParaRPr>
            </a:p>
          </p:txBody>
        </p:sp>
      </p:grpSp>
      <p:sp>
        <p:nvSpPr>
          <p:cNvPr id="2" name="Text Placeholder 1"/>
          <p:cNvSpPr>
            <a:spLocks noGrp="1"/>
          </p:cNvSpPr>
          <p:nvPr>
            <p:ph type="body" sz="quarter" idx="10"/>
          </p:nvPr>
        </p:nvSpPr>
        <p:spPr>
          <a:xfrm>
            <a:off x="6491568" y="819257"/>
            <a:ext cx="4745990" cy="1066456"/>
          </a:xfrm>
        </p:spPr>
        <p:txBody>
          <a:bodyPr lIns="91440" tIns="45720" rIns="91440" bIns="45720" anchor="t"/>
          <a:lstStyle/>
          <a:p>
            <a:pPr algn="ctr"/>
            <a:r>
              <a:rPr lang="en-US">
                <a:latin typeface="Arial"/>
                <a:cs typeface="Arial"/>
              </a:rPr>
              <a:t>For WBSCM Assistance</a:t>
            </a:r>
            <a:endParaRPr lang="en-US"/>
          </a:p>
        </p:txBody>
      </p:sp>
      <p:sp>
        <p:nvSpPr>
          <p:cNvPr id="4" name="Text Placeholder 3"/>
          <p:cNvSpPr>
            <a:spLocks noGrp="1"/>
          </p:cNvSpPr>
          <p:nvPr>
            <p:ph type="body" sz="quarter" idx="15"/>
          </p:nvPr>
        </p:nvSpPr>
        <p:spPr>
          <a:xfrm>
            <a:off x="6605048" y="2016130"/>
            <a:ext cx="4861832" cy="4263553"/>
          </a:xfrm>
        </p:spPr>
        <p:txBody>
          <a:bodyPr lIns="91440" tIns="45720" rIns="91440" bIns="45720" anchor="t"/>
          <a:lstStyle/>
          <a:p>
            <a:pPr algn="ctr"/>
            <a:br>
              <a:rPr lang="en-US" sz="2800">
                <a:latin typeface="Arial"/>
                <a:cs typeface="Arial"/>
              </a:rPr>
            </a:br>
            <a:r>
              <a:rPr lang="en-US" sz="2800">
                <a:latin typeface="Arial"/>
                <a:cs typeface="Arial"/>
              </a:rPr>
              <a:t>See </a:t>
            </a:r>
            <a:r>
              <a:rPr lang="en-US" sz="2800" b="1">
                <a:latin typeface="Arial"/>
                <a:cs typeface="Arial"/>
              </a:rPr>
              <a:t>Contact Information Section </a:t>
            </a:r>
            <a:r>
              <a:rPr lang="en-US" sz="2800">
                <a:latin typeface="Arial"/>
                <a:cs typeface="Arial"/>
              </a:rPr>
              <a:t>on WBSCM Transition Page</a:t>
            </a:r>
            <a:endParaRPr lang="en-US" sz="2800"/>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fld id="{4179449E-6FBB-2343-B3AE-D1EFA46A6E77}" type="slidenum">
              <a:rPr lang="en-US" smtClean="0"/>
              <a:pPr/>
              <a:t>91</a:t>
            </a:fld>
            <a:endParaRPr lang="en-US"/>
          </a:p>
        </p:txBody>
      </p:sp>
      <p:pic>
        <p:nvPicPr>
          <p:cNvPr id="3" name="Picture 2">
            <a:extLst>
              <a:ext uri="{FF2B5EF4-FFF2-40B4-BE49-F238E27FC236}">
                <a16:creationId xmlns:a16="http://schemas.microsoft.com/office/drawing/2014/main" id="{F67BD0BF-6CBF-C837-95F7-79F660B3ED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40633" y="3889021"/>
            <a:ext cx="2390662" cy="2390662"/>
          </a:xfrm>
          <a:prstGeom prst="rect">
            <a:avLst/>
          </a:prstGeom>
        </p:spPr>
      </p:pic>
    </p:spTree>
    <p:extLst>
      <p:ext uri="{BB962C8B-B14F-4D97-AF65-F5344CB8AC3E}">
        <p14:creationId xmlns:p14="http://schemas.microsoft.com/office/powerpoint/2010/main" val="964721559"/>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2785077" y="298896"/>
            <a:ext cx="12219213" cy="1446550"/>
          </a:xfrm>
          <a:prstGeom prst="rect">
            <a:avLst/>
          </a:prstGeom>
          <a:effectLst/>
        </p:spPr>
        <p:txBody>
          <a:bodyPr wrap="square" lIns="91440" tIns="45720" rIns="91440" bIns="45720" anchor="t">
            <a:spAutoFit/>
          </a:bodyPr>
          <a:lstStyle/>
          <a:p>
            <a:pPr algn="ctr"/>
            <a:r>
              <a:rPr lang="en-US" sz="8800" b="1">
                <a:effectLst>
                  <a:outerShdw blurRad="1270000" algn="ctr" rotWithShape="0">
                    <a:prstClr val="black">
                      <a:alpha val="40000"/>
                    </a:prstClr>
                  </a:outerShdw>
                </a:effectLst>
                <a:latin typeface="Rockwell"/>
                <a:ea typeface="Roboto Condensed"/>
                <a:cs typeface="Segoe UI"/>
              </a:rPr>
              <a:t>Lab Time:</a:t>
            </a:r>
            <a:endParaRPr lang="en-US" sz="8800" b="1">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dirty="0" smtClean="0"/>
              <a:pPr/>
              <a:t>92</a:t>
            </a:fld>
            <a:endParaRPr lang="en-US"/>
          </a:p>
        </p:txBody>
      </p:sp>
      <p:pic>
        <p:nvPicPr>
          <p:cNvPr id="4" name="Picture 5" descr="A person typing on a computer&#10;&#10;Description automatically generated">
            <a:extLst>
              <a:ext uri="{FF2B5EF4-FFF2-40B4-BE49-F238E27FC236}">
                <a16:creationId xmlns:a16="http://schemas.microsoft.com/office/drawing/2014/main" id="{29D3A18B-9719-4DD0-9DBA-FC1A52CA5110}"/>
              </a:ext>
            </a:extLst>
          </p:cNvPr>
          <p:cNvPicPr>
            <a:picLocks noChangeAspect="1"/>
          </p:cNvPicPr>
          <p:nvPr/>
        </p:nvPicPr>
        <p:blipFill>
          <a:blip r:embed="rId4"/>
          <a:stretch>
            <a:fillRect/>
          </a:stretch>
        </p:blipFill>
        <p:spPr>
          <a:xfrm>
            <a:off x="2981793" y="1971457"/>
            <a:ext cx="5834920" cy="3876955"/>
          </a:xfrm>
          <a:prstGeom prst="rect">
            <a:avLst/>
          </a:prstGeom>
        </p:spPr>
      </p:pic>
    </p:spTree>
    <p:extLst>
      <p:ext uri="{BB962C8B-B14F-4D97-AF65-F5344CB8AC3E}">
        <p14:creationId xmlns:p14="http://schemas.microsoft.com/office/powerpoint/2010/main" val="1985217429"/>
      </p:ext>
    </p:extLst>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93</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23F9884D-C9A9-40C0-91F1-E50E3978DE00}" type="datetime1">
              <a:rPr lang="en-US" smtClean="0"/>
              <a:t>11/7/2023</a:t>
            </a:fld>
            <a:endParaRPr lang="en-US"/>
          </a:p>
          <a:p>
            <a:r>
              <a:rPr lang="en-US"/>
              <a:t>www.SquareMeals.org</a:t>
            </a:r>
          </a:p>
        </p:txBody>
      </p:sp>
      <p:sp>
        <p:nvSpPr>
          <p:cNvPr id="3" name="Slide Number Placeholder 18">
            <a:extLst>
              <a:ext uri="{FF2B5EF4-FFF2-40B4-BE49-F238E27FC236}">
                <a16:creationId xmlns:a16="http://schemas.microsoft.com/office/drawing/2014/main" id="{CC061089-3F9D-A328-ED81-A56CF23825AB}"/>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149839"/>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154405"/>
            <a:ext cx="4408414" cy="1803395"/>
          </a:xfrm>
        </p:spPr>
        <p:txBody>
          <a:bodyPr lIns="91440" tIns="45720" rIns="91440" bIns="45720" anchor="t"/>
          <a:lstStyle/>
          <a:p>
            <a:pPr algn="ctr"/>
            <a:r>
              <a:rPr lang="en-US" dirty="0">
                <a:latin typeface="Arial"/>
                <a:cs typeface="Arial"/>
              </a:rPr>
              <a:t>Diana Chavarria</a:t>
            </a:r>
          </a:p>
          <a:p>
            <a:pPr algn="ctr"/>
            <a:r>
              <a:rPr lang="en-US" dirty="0">
                <a:latin typeface="Arial"/>
                <a:cs typeface="Arial"/>
              </a:rPr>
              <a:t>CN Technical Support</a:t>
            </a:r>
          </a:p>
          <a:p>
            <a:pPr algn="ctr"/>
            <a:r>
              <a:rPr lang="en-US" dirty="0">
                <a:latin typeface="Arial"/>
                <a:cs typeface="Arial"/>
                <a:hlinkClick r:id="rId4">
                  <a:extLst>
                    <a:ext uri="{A12FA001-AC4F-418D-AE19-62706E023703}">
                      <ahyp:hlinkClr xmlns:ahyp="http://schemas.microsoft.com/office/drawing/2018/hyperlinkcolor" val="tx"/>
                    </a:ext>
                  </a:extLst>
                </a:hlinkClick>
              </a:rPr>
              <a:t>Diana.Chavarria@esc15.net</a:t>
            </a:r>
            <a:endParaRPr lang="en-US" dirty="0">
              <a:latin typeface="Arial"/>
              <a:cs typeface="Arial"/>
            </a:endParaRPr>
          </a:p>
          <a:p>
            <a:pPr algn="ctr"/>
            <a:r>
              <a:rPr lang="en-US" dirty="0">
                <a:latin typeface="Arial"/>
                <a:cs typeface="Arial"/>
              </a:rPr>
              <a:t>325.658.6571</a:t>
            </a:r>
            <a:endParaRPr lang="en-US" dirty="0"/>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7"/>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dirty="0" smtClean="0"/>
              <a:pPr/>
              <a:t>94</a:t>
            </a:fld>
            <a:endParaRPr lang="en-US"/>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3" name="Slide Number Placeholder 18">
            <a:extLst>
              <a:ext uri="{FF2B5EF4-FFF2-40B4-BE49-F238E27FC236}">
                <a16:creationId xmlns:a16="http://schemas.microsoft.com/office/drawing/2014/main" id="{281973FD-EFE5-CB5A-7ED0-647B31B52A31}"/>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7A22E0-19D6-467E-827D-546687BB15F4}">
  <ds:schemaRefs>
    <ds:schemaRef ds:uri="3eb9ff95-4672-440e-884a-8dd818b3a0cd"/>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42885fea-74c9-4729-88c6-2ce77fed68ec"/>
    <ds:schemaRef ds:uri="http://schemas.microsoft.com/office/2006/metadata/properties"/>
    <ds:schemaRef ds:uri="e8b6d689-0d54-477a-9966-fd4f195d874a"/>
    <ds:schemaRef ds:uri="6146fc1c-d1d5-4e31-bccf-448e84e59d21"/>
  </ds:schemaRefs>
</ds:datastoreItem>
</file>

<file path=customXml/itemProps2.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3.xml><?xml version="1.0" encoding="utf-8"?>
<ds:datastoreItem xmlns:ds="http://schemas.openxmlformats.org/officeDocument/2006/customXml" ds:itemID="{E84BFAA4-6C73-49CE-A4EE-613247CC9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4142</Words>
  <Application>Microsoft Office PowerPoint</Application>
  <PresentationFormat>Widescreen</PresentationFormat>
  <Paragraphs>910</Paragraphs>
  <Slides>94</Slides>
  <Notes>94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94</vt:i4>
      </vt:variant>
    </vt:vector>
  </HeadingPairs>
  <TitlesOfParts>
    <vt:vector size="107" baseType="lpstr">
      <vt:lpstr>Arial</vt:lpstr>
      <vt:lpstr>Arial Black</vt:lpstr>
      <vt:lpstr>Arial,Sans-Serif</vt:lpstr>
      <vt:lpstr>Calibri</vt:lpstr>
      <vt:lpstr>Century Gothic</vt:lpstr>
      <vt:lpstr>Rockwell</vt:lpstr>
      <vt:lpstr>Times New Roman</vt:lpstr>
      <vt:lpstr>Trebuchet MS</vt:lpstr>
      <vt:lpstr>Wingdings</vt:lpstr>
      <vt:lpstr>Wingdings 3</vt:lpstr>
      <vt:lpstr>Wingdings,Sans-Serif</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Indra;Sapphire J. King;Sarah Martin</dc:creator>
  <cp:lastModifiedBy>Diana Chavarria</cp:lastModifiedBy>
  <cp:revision>4</cp:revision>
  <dcterms:created xsi:type="dcterms:W3CDTF">2016-11-18T06:06:25Z</dcterms:created>
  <dcterms:modified xsi:type="dcterms:W3CDTF">2023-11-07T15:50:57Z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ies>
</file>